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8"/>
  </p:notesMasterIdLst>
  <p:sldIdLst>
    <p:sldId id="256" r:id="rId51"/>
    <p:sldId id="257" r:id="rId52"/>
    <p:sldId id="258" r:id="rId53"/>
    <p:sldId id="259" r:id="rId54"/>
    <p:sldId id="260" r:id="rId55"/>
    <p:sldId id="261" r:id="rId56"/>
    <p:sldId id="262" r:id="rId57"/>
    <p:sldId id="263" r:id="rId58"/>
    <p:sldId id="264" r:id="rId59"/>
    <p:sldId id="265" r:id="rId60"/>
    <p:sldId id="266" r:id="rId61"/>
    <p:sldId id="267" r:id="rId62"/>
    <p:sldId id="268" r:id="rId63"/>
    <p:sldId id="269" r:id="rId64"/>
    <p:sldId id="270" r:id="rId65"/>
    <p:sldId id="271" r:id="rId66"/>
    <p:sldId id="272" r:id="rId6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Poppins Light" charset="1" panose="02000000000000000000"/>
      <p:regular r:id="rId14"/>
    </p:embeddedFont>
    <p:embeddedFont>
      <p:font typeface="Poppins Light Bold" charset="1" panose="02000000000000000000"/>
      <p:regular r:id="rId15"/>
    </p:embeddedFont>
    <p:embeddedFont>
      <p:font typeface="Poppins Bold" charset="1" panose="02000000000000000000"/>
      <p:regular r:id="rId16"/>
    </p:embeddedFont>
    <p:embeddedFont>
      <p:font typeface="Mokoto Glitch 1" charset="1" panose="00000000000000000000"/>
      <p:regular r:id="rId17"/>
    </p:embeddedFont>
    <p:embeddedFont>
      <p:font typeface="Mokoto Glitch 2" charset="1" panose="00000000000000000000"/>
      <p:regular r:id="rId18"/>
    </p:embeddedFont>
    <p:embeddedFont>
      <p:font typeface="Squada One" charset="1" panose="02000000000000000000"/>
      <p:regular r:id="rId19"/>
    </p:embeddedFont>
    <p:embeddedFont>
      <p:font typeface="Canva Sans" charset="1" panose="020B0503030501040103"/>
      <p:regular r:id="rId20"/>
    </p:embeddedFont>
    <p:embeddedFont>
      <p:font typeface="Canva Sans Bold" charset="1" panose="020B0803030501040103"/>
      <p:regular r:id="rId21"/>
    </p:embeddedFont>
    <p:embeddedFont>
      <p:font typeface="Canva Sans Italics" charset="1" panose="020B0503030501040103"/>
      <p:regular r:id="rId22"/>
    </p:embeddedFont>
    <p:embeddedFont>
      <p:font typeface="Canva Sans Bold Italics" charset="1" panose="020B0803030501040103"/>
      <p:regular r:id="rId23"/>
    </p:embeddedFont>
    <p:embeddedFont>
      <p:font typeface="Canva Sans Medium" charset="1" panose="020B0603030501040103"/>
      <p:regular r:id="rId24"/>
    </p:embeddedFont>
    <p:embeddedFont>
      <p:font typeface="Canva Sans Medium Italics" charset="1" panose="020B0603030501040103"/>
      <p:regular r:id="rId25"/>
    </p:embeddedFont>
    <p:embeddedFont>
      <p:font typeface="Poppins" charset="1" panose="00000500000000000000"/>
      <p:regular r:id="rId26"/>
    </p:embeddedFont>
    <p:embeddedFont>
      <p:font typeface="Poppins Bold" charset="1" panose="00000800000000000000"/>
      <p:regular r:id="rId27"/>
    </p:embeddedFont>
    <p:embeddedFont>
      <p:font typeface="Poppins Italics" charset="1" panose="00000500000000000000"/>
      <p:regular r:id="rId28"/>
    </p:embeddedFont>
    <p:embeddedFont>
      <p:font typeface="Poppins Bold Italics" charset="1" panose="00000800000000000000"/>
      <p:regular r:id="rId29"/>
    </p:embeddedFont>
    <p:embeddedFont>
      <p:font typeface="Poppins Thin" charset="1" panose="00000300000000000000"/>
      <p:regular r:id="rId30"/>
    </p:embeddedFont>
    <p:embeddedFont>
      <p:font typeface="Poppins Thin Italics" charset="1" panose="00000300000000000000"/>
      <p:regular r:id="rId31"/>
    </p:embeddedFont>
    <p:embeddedFont>
      <p:font typeface="Poppins Extra-Light" charset="1" panose="00000300000000000000"/>
      <p:regular r:id="rId32"/>
    </p:embeddedFont>
    <p:embeddedFont>
      <p:font typeface="Poppins Extra-Light Italics" charset="1" panose="00000300000000000000"/>
      <p:regular r:id="rId33"/>
    </p:embeddedFont>
    <p:embeddedFont>
      <p:font typeface="Poppins Light" charset="1" panose="00000400000000000000"/>
      <p:regular r:id="rId34"/>
    </p:embeddedFont>
    <p:embeddedFont>
      <p:font typeface="Poppins Light Italics" charset="1" panose="00000400000000000000"/>
      <p:regular r:id="rId35"/>
    </p:embeddedFont>
    <p:embeddedFont>
      <p:font typeface="Poppins Medium" charset="1" panose="00000600000000000000"/>
      <p:regular r:id="rId36"/>
    </p:embeddedFont>
    <p:embeddedFont>
      <p:font typeface="Poppins Medium Italics" charset="1" panose="00000600000000000000"/>
      <p:regular r:id="rId37"/>
    </p:embeddedFont>
    <p:embeddedFont>
      <p:font typeface="Poppins Semi-Bold" charset="1" panose="00000700000000000000"/>
      <p:regular r:id="rId38"/>
    </p:embeddedFont>
    <p:embeddedFont>
      <p:font typeface="Poppins Semi-Bold Italics" charset="1" panose="00000700000000000000"/>
      <p:regular r:id="rId39"/>
    </p:embeddedFont>
    <p:embeddedFont>
      <p:font typeface="Poppins Ultra-Bold" charset="1" panose="00000900000000000000"/>
      <p:regular r:id="rId40"/>
    </p:embeddedFont>
    <p:embeddedFont>
      <p:font typeface="Poppins Ultra-Bold Italics" charset="1" panose="00000900000000000000"/>
      <p:regular r:id="rId41"/>
    </p:embeddedFont>
    <p:embeddedFont>
      <p:font typeface="Poppins Heavy" charset="1" panose="00000A00000000000000"/>
      <p:regular r:id="rId42"/>
    </p:embeddedFont>
    <p:embeddedFont>
      <p:font typeface="Poppins Heavy Italics" charset="1" panose="00000A00000000000000"/>
      <p:regular r:id="rId43"/>
    </p:embeddedFont>
    <p:embeddedFont>
      <p:font typeface="Neue Machina" charset="1" panose="00000500000000000000"/>
      <p:regular r:id="rId44"/>
    </p:embeddedFont>
    <p:embeddedFont>
      <p:font typeface="Neue Machina Light" charset="1" panose="00000400000000000000"/>
      <p:regular r:id="rId45"/>
    </p:embeddedFont>
    <p:embeddedFont>
      <p:font typeface="Neue Machina Ultra-Bold" charset="1" panose="00000900000000000000"/>
      <p:regular r:id="rId46"/>
    </p:embeddedFont>
    <p:embeddedFont>
      <p:font typeface="Atkinson Hyperlegible" charset="1" panose="00000000000000000000"/>
      <p:regular r:id="rId47"/>
    </p:embeddedFont>
    <p:embeddedFont>
      <p:font typeface="Atkinson Hyperlegible Bold" charset="1" panose="00000000000000000000"/>
      <p:regular r:id="rId48"/>
    </p:embeddedFont>
    <p:embeddedFont>
      <p:font typeface="Atkinson Hyperlegible Italics" charset="1" panose="00000000000000000000"/>
      <p:regular r:id="rId49"/>
    </p:embeddedFont>
    <p:embeddedFont>
      <p:font typeface="Atkinson Hyperlegible Bold Italics" charset="1" panose="000000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slides/slide1.xml" Type="http://schemas.openxmlformats.org/officeDocument/2006/relationships/slide"/><Relationship Id="rId52" Target="slides/slide2.xml" Type="http://schemas.openxmlformats.org/officeDocument/2006/relationships/slide"/><Relationship Id="rId53" Target="slides/slide3.xml" Type="http://schemas.openxmlformats.org/officeDocument/2006/relationships/slide"/><Relationship Id="rId54" Target="slides/slide4.xml" Type="http://schemas.openxmlformats.org/officeDocument/2006/relationships/slide"/><Relationship Id="rId55" Target="slides/slide5.xml" Type="http://schemas.openxmlformats.org/officeDocument/2006/relationships/slide"/><Relationship Id="rId56" Target="slides/slide6.xml" Type="http://schemas.openxmlformats.org/officeDocument/2006/relationships/slide"/><Relationship Id="rId57" Target="slides/slide7.xml" Type="http://schemas.openxmlformats.org/officeDocument/2006/relationships/slide"/><Relationship Id="rId58" Target="slides/slide8.xml" Type="http://schemas.openxmlformats.org/officeDocument/2006/relationships/slide"/><Relationship Id="rId59" Target="slides/slide9.xml" Type="http://schemas.openxmlformats.org/officeDocument/2006/relationships/slide"/><Relationship Id="rId6" Target="fonts/font6.fntdata" Type="http://schemas.openxmlformats.org/officeDocument/2006/relationships/font"/><Relationship Id="rId60" Target="slides/slide10.xml" Type="http://schemas.openxmlformats.org/officeDocument/2006/relationships/slide"/><Relationship Id="rId61" Target="slides/slide11.xml" Type="http://schemas.openxmlformats.org/officeDocument/2006/relationships/slide"/><Relationship Id="rId62" Target="slides/slide12.xml" Type="http://schemas.openxmlformats.org/officeDocument/2006/relationships/slide"/><Relationship Id="rId63" Target="slides/slide13.xml" Type="http://schemas.openxmlformats.org/officeDocument/2006/relationships/slide"/><Relationship Id="rId64" Target="slides/slide14.xml" Type="http://schemas.openxmlformats.org/officeDocument/2006/relationships/slide"/><Relationship Id="rId65" Target="slides/slide15.xml" Type="http://schemas.openxmlformats.org/officeDocument/2006/relationships/slide"/><Relationship Id="rId66" Target="slides/slide16.xml" Type="http://schemas.openxmlformats.org/officeDocument/2006/relationships/slide"/><Relationship Id="rId67" Target="slides/slide17.xml" Type="http://schemas.openxmlformats.org/officeDocument/2006/relationships/slide"/><Relationship Id="rId68" Target="notesMasters/notesMaster1.xml" Type="http://schemas.openxmlformats.org/officeDocument/2006/relationships/notesMaster"/><Relationship Id="rId69" Target="theme/theme2.xml" Type="http://schemas.openxmlformats.org/officeDocument/2006/relationships/theme"/><Relationship Id="rId7" Target="fonts/font7.fntdata" Type="http://schemas.openxmlformats.org/officeDocument/2006/relationships/font"/><Relationship Id="rId70" Target="notesSlides/notesSlide1.xml" Type="http://schemas.openxmlformats.org/officeDocument/2006/relationships/notesSlide"/><Relationship Id="rId71" Target="notesSlides/notesSlide2.xml" Type="http://schemas.openxmlformats.org/officeDocument/2006/relationships/notesSlide"/><Relationship Id="rId72" Target="notesSlides/notesSlide3.xml" Type="http://schemas.openxmlformats.org/officeDocument/2006/relationships/notesSlide"/><Relationship Id="rId73" Target="notesSlides/notesSlide4.xml" Type="http://schemas.openxmlformats.org/officeDocument/2006/relationships/notesSlide"/><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3.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Limited Cryptocurrency Coverage: Yahoo Finance may not cover all cryptocurrencies. It typically focuses on the most popular ones like Bitcoin and Ethereum, but less well-known or newer cryptocurrencies may not be available on the platform.</a:t>
            </a:r>
          </a:p>
          <a:p>
            <a:r>
              <a:rPr lang="en-US"/>
              <a:t>Data Quality and Accuracy: The data provided by Yahoo Finance may not always be accurate or up-to-date. Cryptocurrency markets can be highly volatile, and delays in data updates can affect the reliability of the information.</a:t>
            </a:r>
          </a:p>
          <a:p>
            <a:r>
              <a:rPr lang="en-US"/>
              <a:t>Limited Historical Data: Yahoo Finance may only provide a limited amount of historical data for cryptocurrencies. This can be a drawback if you need extensive historical data for analysis or modeling purposes.</a:t>
            </a:r>
          </a:p>
          <a:p>
            <a:r>
              <a:rPr lang="en-US"/>
              <a:t>No Intraday Data: Unlike traditional stocks, Yahoo Finance may not offer intraday data for cryptocurrencies. This means you may only be able to access daily or periodic price data, which could limit certain types of analysis.</a:t>
            </a:r>
          </a:p>
          <a:p>
            <a:r>
              <a:rPr lang="en-US"/>
              <a:t>No Customization Options: Yahoo Finance may not provide advanced customization options for cryptocurrency data. For example, you may not be able to adjust the time intervals or select specific exchanges for data retrieval.</a:t>
            </a:r>
          </a:p>
          <a:p>
            <a:r>
              <a:rPr lang="en-US"/>
              <a:t>Lack of Fundamental Data: While Yahoo Finance offers some fundamental data for stocks, such as earnings and financial ratios, this type of information may not be available for cryptocurrencies. This limits the depth of analysis that can be performed using Yahoo Finance data alone.</a:t>
            </a:r>
          </a:p>
          <a:p>
            <a:r>
              <a:rPr lang="en-US"/>
              <a:t>Limited API Support: While Yahoo Finance does offer an API for accessing data, its support for cryptocurrency data may be limited compared to other financial data sources. This can restrict the flexibility and scalability of automated data retrieval and analysis workflows.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correlation heatmap depicts the correlation coefficients between different cryptocurrencies. In this example, the cryptocurrencies are represented on both the x-axis and y-axis, and the cells in the heatmap display the correlation coefficient between each pair of cryptocurrencies.</a:t>
            </a:r>
          </a:p>
          <a:p>
            <a:r>
              <a:rPr lang="en-US"/>
              <a:t/>
            </a:r>
          </a:p>
          <a:p>
            <a:r>
              <a:rPr lang="en-US"/>
              <a:t>The correlation coefficient measures the strength and direction of the linear relationship between two variables. In the context of cryptocurrencies, the correlation heatmap can help visualize how the prices of different cryptocurrencies move relative to each other.</a:t>
            </a:r>
          </a:p>
          <a:p>
            <a:r>
              <a:rPr lang="en-US"/>
              <a:t/>
            </a:r>
          </a:p>
          <a:p>
            <a:r>
              <a:rPr lang="en-US"/>
              <a:t>A correlation coefficient close to 1 indicates a strong positive correlation, meaning that the prices of the two cryptocurrencies tend to move in the same direction. A coefficient close to -1 indicates a strong negative correlation, meaning that the prices move in opposite directions. A coefficient close to 0 indicates little to no correlation.</a:t>
            </a:r>
          </a:p>
          <a:p>
            <a:r>
              <a:rPr lang="en-US"/>
              <a:t/>
            </a:r>
          </a:p>
          <a:p>
            <a:r>
              <a:rPr lang="en-US"/>
              <a:t>By examining the heatmap, you can identify which cryptocurrencies have similar price movements and which ones have more independent movements. This information can be useful for portfolio diversification and risk management in cryptocurrency trading and investment.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correlation heatmap depicts the correlation coefficients between different cryptocurrencies. In this example, the cryptocurrencies are represented on both the x-axis and y-axis, and the cells in the heatmap display the correlation coefficient between each pair of cryptocurrencies.</a:t>
            </a:r>
          </a:p>
          <a:p>
            <a:r>
              <a:rPr lang="en-US"/>
              <a:t/>
            </a:r>
          </a:p>
          <a:p>
            <a:r>
              <a:rPr lang="en-US"/>
              <a:t>The correlation coefficient measures the strength and direction of the linear relationship between two variables. In the context of cryptocurrencies, the correlation heatmap can help visualize how the prices of different cryptocurrencies move relative to each other.</a:t>
            </a:r>
          </a:p>
          <a:p>
            <a:r>
              <a:rPr lang="en-US"/>
              <a:t/>
            </a:r>
          </a:p>
          <a:p>
            <a:r>
              <a:rPr lang="en-US"/>
              <a:t>A correlation coefficient close to 1 indicates a strong positive correlation, meaning that the prices of the two cryptocurrencies tend to move in the same direction. A coefficient close to -1 indicates a strong negative correlation, meaning that the prices move in opposite directions. A coefficient close to 0 indicates little to no correlation.</a:t>
            </a:r>
          </a:p>
          <a:p>
            <a:r>
              <a:rPr lang="en-US"/>
              <a:t/>
            </a:r>
          </a:p>
          <a:p>
            <a:r>
              <a:rPr lang="en-US"/>
              <a:t>By examining the heatmap, you can identify which cryptocurrencies have similar price movements and which ones have more independent movements. This information can be useful for portfolio diversification and risk management in cryptocurrency trading and investment.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The correlation heatmap depicts the correlation coefficients between different cryptocurrencies. In this example, the cryptocurrencies are represented on both the x-axis and y-axis, and the cells in the heatmap display the correlation coefficient between each pair of cryptocurrencies.</a:t>
            </a:r>
          </a:p>
          <a:p>
            <a:r>
              <a:rPr lang="en-US"/>
              <a:t/>
            </a:r>
          </a:p>
          <a:p>
            <a:r>
              <a:rPr lang="en-US"/>
              <a:t>The correlation coefficient measures the strength and direction of the linear relationship between two variables. In the context of cryptocurrencies, the correlation heatmap can help visualize how the prices of different cryptocurrencies move relative to each other.</a:t>
            </a:r>
          </a:p>
          <a:p>
            <a:r>
              <a:rPr lang="en-US"/>
              <a:t/>
            </a:r>
          </a:p>
          <a:p>
            <a:r>
              <a:rPr lang="en-US"/>
              <a:t>A correlation coefficient close to 1 indicates a strong positive correlation, meaning that the prices of the two cryptocurrencies tend to move in the same direction. A coefficient close to -1 indicates a strong negative correlation, meaning that the prices move in opposite directions. A coefficient close to 0 indicates little to no correlation.</a:t>
            </a:r>
          </a:p>
          <a:p>
            <a:r>
              <a:rPr lang="en-US"/>
              <a:t/>
            </a:r>
          </a:p>
          <a:p>
            <a:r>
              <a:rPr lang="en-US"/>
              <a:t>By examining the heatmap, you can identify which cryptocurrencies have similar price movements and which ones have more independent movements. This information can be useful for portfolio diversification and risk management in cryptocurrency trading and investment.</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5.png" Type="http://schemas.openxmlformats.org/officeDocument/2006/relationships/image"/><Relationship Id="rId4" Target="../media/image36.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 Id="rId8" Target="../media/image39.png" Type="http://schemas.openxmlformats.org/officeDocument/2006/relationships/image"/><Relationship Id="rId9" Target="../media/image40.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41.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3.xml" Type="http://schemas.openxmlformats.org/officeDocument/2006/relationships/notesSlide"/><Relationship Id="rId3" Target="../media/image4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43.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jpeg" Type="http://schemas.openxmlformats.org/officeDocument/2006/relationships/image"/><Relationship Id="rId3" Target="../media/image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png" Type="http://schemas.openxmlformats.org/officeDocument/2006/relationships/image"/><Relationship Id="rId4" Target="../media/image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2" Target="../media/image9.png" Type="http://schemas.openxmlformats.org/officeDocument/2006/relationships/image"/><Relationship Id="rId3" Target="../media/image10.sv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1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 Id="rId3" Target="../media/image17.svg" Type="http://schemas.openxmlformats.org/officeDocument/2006/relationships/image"/><Relationship Id="rId4" Target="../media/image18.png" Type="http://schemas.openxmlformats.org/officeDocument/2006/relationships/image"/><Relationship Id="rId5" Target="../media/image19.svg" Type="http://schemas.openxmlformats.org/officeDocument/2006/relationships/image"/><Relationship Id="rId6" Target="../media/image20.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svg" Type="http://schemas.openxmlformats.org/officeDocument/2006/relationships/image"/><Relationship Id="rId4" Target="../media/image23.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svg" Type="http://schemas.openxmlformats.org/officeDocument/2006/relationships/image"/><Relationship Id="rId5"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 Id="rId3" Target="../media/image29.png" Type="http://schemas.openxmlformats.org/officeDocument/2006/relationships/image"/><Relationship Id="rId4" Target="../media/image30.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4269" t="0" r="-34269" b="0"/>
            </a:stretch>
          </a:blipFill>
        </p:spPr>
      </p:sp>
      <p:sp>
        <p:nvSpPr>
          <p:cNvPr name="TextBox 3" id="3"/>
          <p:cNvSpPr txBox="true"/>
          <p:nvPr/>
        </p:nvSpPr>
        <p:spPr>
          <a:xfrm rot="0">
            <a:off x="3340720" y="3838887"/>
            <a:ext cx="7888070" cy="1882788"/>
          </a:xfrm>
          <a:prstGeom prst="rect">
            <a:avLst/>
          </a:prstGeom>
        </p:spPr>
        <p:txBody>
          <a:bodyPr anchor="t" rtlCol="false" tIns="0" lIns="0" bIns="0" rIns="0">
            <a:spAutoFit/>
          </a:bodyPr>
          <a:lstStyle/>
          <a:p>
            <a:pPr>
              <a:lnSpc>
                <a:spcPts val="15399"/>
              </a:lnSpc>
            </a:pPr>
            <a:r>
              <a:rPr lang="en-US" sz="10999" spc="-626">
                <a:solidFill>
                  <a:srgbClr val="38E6D6"/>
                </a:solidFill>
                <a:latin typeface="Mokoto Glitch 2"/>
              </a:rPr>
              <a:t>CRYPTO</a:t>
            </a:r>
          </a:p>
        </p:txBody>
      </p:sp>
      <p:sp>
        <p:nvSpPr>
          <p:cNvPr name="TextBox 4" id="4"/>
          <p:cNvSpPr txBox="true"/>
          <p:nvPr/>
        </p:nvSpPr>
        <p:spPr>
          <a:xfrm rot="0">
            <a:off x="11064222" y="3838887"/>
            <a:ext cx="5507050" cy="1882788"/>
          </a:xfrm>
          <a:prstGeom prst="rect">
            <a:avLst/>
          </a:prstGeom>
        </p:spPr>
        <p:txBody>
          <a:bodyPr anchor="t" rtlCol="false" tIns="0" lIns="0" bIns="0" rIns="0">
            <a:spAutoFit/>
          </a:bodyPr>
          <a:lstStyle/>
          <a:p>
            <a:pPr>
              <a:lnSpc>
                <a:spcPts val="15399"/>
              </a:lnSpc>
            </a:pPr>
            <a:r>
              <a:rPr lang="en-US" sz="10999" spc="-186">
                <a:solidFill>
                  <a:srgbClr val="FFFFFF"/>
                </a:solidFill>
                <a:latin typeface="Mokoto Glitch 2"/>
              </a:rPr>
              <a:t>20</a:t>
            </a:r>
          </a:p>
        </p:txBody>
      </p:sp>
      <p:sp>
        <p:nvSpPr>
          <p:cNvPr name="TextBox 5" id="5"/>
          <p:cNvSpPr txBox="true"/>
          <p:nvPr/>
        </p:nvSpPr>
        <p:spPr>
          <a:xfrm rot="0">
            <a:off x="4927625" y="5645475"/>
            <a:ext cx="8432749" cy="556896"/>
          </a:xfrm>
          <a:prstGeom prst="rect">
            <a:avLst/>
          </a:prstGeom>
        </p:spPr>
        <p:txBody>
          <a:bodyPr anchor="t" rtlCol="false" tIns="0" lIns="0" bIns="0" rIns="0">
            <a:spAutoFit/>
          </a:bodyPr>
          <a:lstStyle/>
          <a:p>
            <a:pPr algn="ctr">
              <a:lnSpc>
                <a:spcPts val="4479"/>
              </a:lnSpc>
            </a:pPr>
            <a:r>
              <a:rPr lang="en-US" sz="3199">
                <a:solidFill>
                  <a:srgbClr val="FFFFFF"/>
                </a:solidFill>
                <a:latin typeface="Roboto"/>
              </a:rPr>
              <a:t>Data   Visualization   project</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00C2E"/>
        </a:solidFill>
      </p:bgPr>
    </p:bg>
    <p:spTree>
      <p:nvGrpSpPr>
        <p:cNvPr id="1" name=""/>
        <p:cNvGrpSpPr/>
        <p:nvPr/>
      </p:nvGrpSpPr>
      <p:grpSpPr>
        <a:xfrm>
          <a:off x="0" y="0"/>
          <a:ext cx="0" cy="0"/>
          <a:chOff x="0" y="0"/>
          <a:chExt cx="0" cy="0"/>
        </a:xfrm>
      </p:grpSpPr>
      <p:sp>
        <p:nvSpPr>
          <p:cNvPr name="Freeform 2" id="2"/>
          <p:cNvSpPr/>
          <p:nvPr/>
        </p:nvSpPr>
        <p:spPr>
          <a:xfrm flipH="false" flipV="false" rot="0">
            <a:off x="1190832" y="1784933"/>
            <a:ext cx="1004873" cy="1071865"/>
          </a:xfrm>
          <a:custGeom>
            <a:avLst/>
            <a:gdLst/>
            <a:ahLst/>
            <a:cxnLst/>
            <a:rect r="r" b="b" t="t" l="l"/>
            <a:pathLst>
              <a:path h="1071865" w="1004873">
                <a:moveTo>
                  <a:pt x="0" y="0"/>
                </a:moveTo>
                <a:lnTo>
                  <a:pt x="1004873" y="0"/>
                </a:lnTo>
                <a:lnTo>
                  <a:pt x="1004873" y="1071865"/>
                </a:lnTo>
                <a:lnTo>
                  <a:pt x="0" y="1071865"/>
                </a:lnTo>
                <a:lnTo>
                  <a:pt x="0" y="0"/>
                </a:lnTo>
                <a:close/>
              </a:path>
            </a:pathLst>
          </a:custGeom>
          <a:blipFill>
            <a:blip r:embed="rId3"/>
            <a:stretch>
              <a:fillRect l="0" t="0" r="0" b="0"/>
            </a:stretch>
          </a:blipFill>
        </p:spPr>
      </p:sp>
      <p:sp>
        <p:nvSpPr>
          <p:cNvPr name="Freeform 3" id="3"/>
          <p:cNvSpPr/>
          <p:nvPr/>
        </p:nvSpPr>
        <p:spPr>
          <a:xfrm flipH="false" flipV="false" rot="0">
            <a:off x="8895655" y="267523"/>
            <a:ext cx="12515937" cy="9751953"/>
          </a:xfrm>
          <a:custGeom>
            <a:avLst/>
            <a:gdLst/>
            <a:ahLst/>
            <a:cxnLst/>
            <a:rect r="r" b="b" t="t" l="l"/>
            <a:pathLst>
              <a:path h="9751953" w="12515937">
                <a:moveTo>
                  <a:pt x="0" y="0"/>
                </a:moveTo>
                <a:lnTo>
                  <a:pt x="12515937" y="0"/>
                </a:lnTo>
                <a:lnTo>
                  <a:pt x="12515937" y="9751954"/>
                </a:lnTo>
                <a:lnTo>
                  <a:pt x="0" y="9751954"/>
                </a:lnTo>
                <a:lnTo>
                  <a:pt x="0" y="0"/>
                </a:lnTo>
                <a:close/>
              </a:path>
            </a:pathLst>
          </a:custGeom>
          <a:blipFill>
            <a:blip r:embed="rId4"/>
            <a:stretch>
              <a:fillRect l="-8473" t="0" r="-8473" b="0"/>
            </a:stretch>
          </a:blipFill>
        </p:spPr>
      </p:sp>
      <p:sp>
        <p:nvSpPr>
          <p:cNvPr name="TextBox 4" id="4"/>
          <p:cNvSpPr txBox="true"/>
          <p:nvPr/>
        </p:nvSpPr>
        <p:spPr>
          <a:xfrm rot="0">
            <a:off x="256472" y="3738800"/>
            <a:ext cx="8785908" cy="3006085"/>
          </a:xfrm>
          <a:prstGeom prst="rect">
            <a:avLst/>
          </a:prstGeom>
        </p:spPr>
        <p:txBody>
          <a:bodyPr anchor="t" rtlCol="false" tIns="0" lIns="0" bIns="0" rIns="0">
            <a:spAutoFit/>
          </a:bodyPr>
          <a:lstStyle/>
          <a:p>
            <a:pPr marL="701903" indent="-350951" lvl="1">
              <a:lnSpc>
                <a:spcPts val="4876"/>
              </a:lnSpc>
              <a:buAutoNum type="arabicPeriod" startAt="1"/>
            </a:pPr>
            <a:r>
              <a:rPr lang="en-US" sz="3251">
                <a:solidFill>
                  <a:srgbClr val="FFFFFF"/>
                </a:solidFill>
                <a:latin typeface="Atkinson Hyperlegible"/>
              </a:rPr>
              <a:t>Limited Cryptocurrency Coverage</a:t>
            </a:r>
          </a:p>
          <a:p>
            <a:pPr marL="701903" indent="-350951" lvl="1">
              <a:lnSpc>
                <a:spcPts val="4876"/>
              </a:lnSpc>
              <a:buAutoNum type="arabicPeriod" startAt="1"/>
            </a:pPr>
            <a:r>
              <a:rPr lang="en-US" sz="3251">
                <a:solidFill>
                  <a:srgbClr val="FFFFFF"/>
                </a:solidFill>
                <a:latin typeface="Atkinson Hyperlegible"/>
              </a:rPr>
              <a:t>Data Quality and Accuracy</a:t>
            </a:r>
          </a:p>
          <a:p>
            <a:pPr marL="701903" indent="-350951" lvl="1">
              <a:lnSpc>
                <a:spcPts val="4876"/>
              </a:lnSpc>
              <a:buAutoNum type="arabicPeriod" startAt="1"/>
            </a:pPr>
            <a:r>
              <a:rPr lang="en-US" sz="3251">
                <a:solidFill>
                  <a:srgbClr val="FFFFFF"/>
                </a:solidFill>
                <a:latin typeface="Atkinson Hyperlegible"/>
              </a:rPr>
              <a:t>No Customization Options</a:t>
            </a:r>
          </a:p>
          <a:p>
            <a:pPr marL="701903" indent="-350951" lvl="1">
              <a:lnSpc>
                <a:spcPts val="4876"/>
              </a:lnSpc>
              <a:buAutoNum type="arabicPeriod" startAt="1"/>
            </a:pPr>
            <a:r>
              <a:rPr lang="en-US" sz="3251">
                <a:solidFill>
                  <a:srgbClr val="FFFFFF"/>
                </a:solidFill>
                <a:latin typeface="Atkinson Hyperlegible"/>
              </a:rPr>
              <a:t>Limited API Support</a:t>
            </a:r>
          </a:p>
          <a:p>
            <a:pPr>
              <a:lnSpc>
                <a:spcPts val="4876"/>
              </a:lnSpc>
            </a:pPr>
          </a:p>
        </p:txBody>
      </p:sp>
      <p:sp>
        <p:nvSpPr>
          <p:cNvPr name="TextBox 5" id="5"/>
          <p:cNvSpPr txBox="true"/>
          <p:nvPr/>
        </p:nvSpPr>
        <p:spPr>
          <a:xfrm rot="0">
            <a:off x="2363629" y="1809048"/>
            <a:ext cx="9027613" cy="1047750"/>
          </a:xfrm>
          <a:prstGeom prst="rect">
            <a:avLst/>
          </a:prstGeom>
        </p:spPr>
        <p:txBody>
          <a:bodyPr anchor="t" rtlCol="false" tIns="0" lIns="0" bIns="0" rIns="0">
            <a:spAutoFit/>
          </a:bodyPr>
          <a:lstStyle/>
          <a:p>
            <a:pPr>
              <a:lnSpc>
                <a:spcPts val="8400"/>
              </a:lnSpc>
            </a:pPr>
            <a:r>
              <a:rPr lang="en-US" sz="6000" spc="270">
                <a:solidFill>
                  <a:srgbClr val="FFFFFF"/>
                </a:solidFill>
                <a:latin typeface="Roboto Bold"/>
              </a:rPr>
              <a:t>LIMITATIONS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724496"/>
            <a:ext cx="273415" cy="273415"/>
          </a:xfrm>
          <a:custGeom>
            <a:avLst/>
            <a:gdLst/>
            <a:ahLst/>
            <a:cxnLst/>
            <a:rect r="r" b="b" t="t" l="l"/>
            <a:pathLst>
              <a:path h="273415" w="273415">
                <a:moveTo>
                  <a:pt x="0" y="0"/>
                </a:moveTo>
                <a:lnTo>
                  <a:pt x="273415" y="0"/>
                </a:lnTo>
                <a:lnTo>
                  <a:pt x="273415" y="273415"/>
                </a:lnTo>
                <a:lnTo>
                  <a:pt x="0" y="2734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60569" y="844551"/>
            <a:ext cx="9707079" cy="184149"/>
          </a:xfrm>
          <a:prstGeom prst="rect">
            <a:avLst/>
          </a:prstGeom>
        </p:spPr>
        <p:txBody>
          <a:bodyPr anchor="t" rtlCol="false" tIns="0" lIns="0" bIns="0" rIns="0">
            <a:spAutoFit/>
          </a:bodyPr>
          <a:lstStyle/>
          <a:p>
            <a:pPr>
              <a:lnSpc>
                <a:spcPts val="982"/>
              </a:lnSpc>
            </a:pPr>
            <a:r>
              <a:rPr lang="en-US" sz="1964" spc="-98">
                <a:solidFill>
                  <a:srgbClr val="FFFFFF"/>
                </a:solidFill>
                <a:latin typeface="Mokoto Glitch 1"/>
              </a:rPr>
              <a:t>Crypto.20</a:t>
            </a:r>
          </a:p>
        </p:txBody>
      </p:sp>
      <p:sp>
        <p:nvSpPr>
          <p:cNvPr name="Freeform 4" id="4"/>
          <p:cNvSpPr/>
          <p:nvPr/>
        </p:nvSpPr>
        <p:spPr>
          <a:xfrm flipH="false" flipV="false" rot="0">
            <a:off x="16607864" y="7218988"/>
            <a:ext cx="3828213" cy="3849209"/>
          </a:xfrm>
          <a:custGeom>
            <a:avLst/>
            <a:gdLst/>
            <a:ahLst/>
            <a:cxnLst/>
            <a:rect r="r" b="b" t="t" l="l"/>
            <a:pathLst>
              <a:path h="3849209" w="3828213">
                <a:moveTo>
                  <a:pt x="0" y="0"/>
                </a:moveTo>
                <a:lnTo>
                  <a:pt x="3828214" y="0"/>
                </a:lnTo>
                <a:lnTo>
                  <a:pt x="3828214" y="3849209"/>
                </a:lnTo>
                <a:lnTo>
                  <a:pt x="0" y="38492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341124" y="-784815"/>
            <a:ext cx="3607246" cy="3627030"/>
          </a:xfrm>
          <a:custGeom>
            <a:avLst/>
            <a:gdLst/>
            <a:ahLst/>
            <a:cxnLst/>
            <a:rect r="r" b="b" t="t" l="l"/>
            <a:pathLst>
              <a:path h="3627030" w="3607246">
                <a:moveTo>
                  <a:pt x="0" y="0"/>
                </a:moveTo>
                <a:lnTo>
                  <a:pt x="3607246" y="0"/>
                </a:lnTo>
                <a:lnTo>
                  <a:pt x="3607246" y="3627030"/>
                </a:lnTo>
                <a:lnTo>
                  <a:pt x="0" y="362703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9274888" y="2377995"/>
            <a:ext cx="9013112" cy="7909005"/>
          </a:xfrm>
          <a:custGeom>
            <a:avLst/>
            <a:gdLst/>
            <a:ahLst/>
            <a:cxnLst/>
            <a:rect r="r" b="b" t="t" l="l"/>
            <a:pathLst>
              <a:path h="7909005" w="9013112">
                <a:moveTo>
                  <a:pt x="0" y="0"/>
                </a:moveTo>
                <a:lnTo>
                  <a:pt x="9013112" y="0"/>
                </a:lnTo>
                <a:lnTo>
                  <a:pt x="9013112" y="7909005"/>
                </a:lnTo>
                <a:lnTo>
                  <a:pt x="0" y="7909005"/>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473020" y="1612053"/>
            <a:ext cx="7238785" cy="920750"/>
          </a:xfrm>
          <a:prstGeom prst="rect">
            <a:avLst/>
          </a:prstGeom>
        </p:spPr>
        <p:txBody>
          <a:bodyPr anchor="t" rtlCol="false" tIns="0" lIns="0" bIns="0" rIns="0">
            <a:spAutoFit/>
          </a:bodyPr>
          <a:lstStyle/>
          <a:p>
            <a:pPr>
              <a:lnSpc>
                <a:spcPts val="6999"/>
              </a:lnSpc>
            </a:pPr>
            <a:r>
              <a:rPr lang="en-US" sz="6999">
                <a:solidFill>
                  <a:srgbClr val="FFFFFF"/>
                </a:solidFill>
                <a:latin typeface="Poppins Bold"/>
              </a:rPr>
              <a:t>Requirements</a:t>
            </a:r>
          </a:p>
        </p:txBody>
      </p:sp>
      <p:sp>
        <p:nvSpPr>
          <p:cNvPr name="TextBox 8" id="8"/>
          <p:cNvSpPr txBox="true"/>
          <p:nvPr/>
        </p:nvSpPr>
        <p:spPr>
          <a:xfrm rot="0">
            <a:off x="9139238" y="4652327"/>
            <a:ext cx="9525" cy="887095"/>
          </a:xfrm>
          <a:prstGeom prst="rect">
            <a:avLst/>
          </a:prstGeom>
        </p:spPr>
        <p:txBody>
          <a:bodyPr anchor="t" rtlCol="false" tIns="0" lIns="0" bIns="0" rIns="0">
            <a:spAutoFit/>
          </a:bodyPr>
          <a:lstStyle/>
          <a:p>
            <a:pPr algn="ctr">
              <a:lnSpc>
                <a:spcPts val="7279"/>
              </a:lnSpc>
            </a:pPr>
          </a:p>
        </p:txBody>
      </p:sp>
      <p:sp>
        <p:nvSpPr>
          <p:cNvPr name="TextBox 9" id="9"/>
          <p:cNvSpPr txBox="true"/>
          <p:nvPr/>
        </p:nvSpPr>
        <p:spPr>
          <a:xfrm rot="0">
            <a:off x="1165407" y="2999528"/>
            <a:ext cx="3646884" cy="6030697"/>
          </a:xfrm>
          <a:prstGeom prst="rect">
            <a:avLst/>
          </a:prstGeom>
        </p:spPr>
        <p:txBody>
          <a:bodyPr anchor="t" rtlCol="false" tIns="0" lIns="0" bIns="0" rIns="0">
            <a:spAutoFit/>
          </a:bodyPr>
          <a:lstStyle/>
          <a:p>
            <a:pPr marL="811367" indent="-405684" lvl="1">
              <a:lnSpc>
                <a:spcPts val="4133"/>
              </a:lnSpc>
              <a:buFont typeface="Arial"/>
              <a:buChar char="•"/>
            </a:pPr>
            <a:r>
              <a:rPr lang="en-US" sz="3758">
                <a:solidFill>
                  <a:srgbClr val="FFFFFF"/>
                </a:solidFill>
                <a:latin typeface="Atkinson Hyperlegible"/>
              </a:rPr>
              <a:t>yfinance</a:t>
            </a:r>
          </a:p>
          <a:p>
            <a:pPr marL="811367" indent="-405684" lvl="1">
              <a:lnSpc>
                <a:spcPts val="4133"/>
              </a:lnSpc>
              <a:buFont typeface="Arial"/>
              <a:buChar char="•"/>
            </a:pPr>
            <a:r>
              <a:rPr lang="en-US" sz="3758">
                <a:solidFill>
                  <a:srgbClr val="FFFFFF"/>
                </a:solidFill>
                <a:latin typeface="Atkinson Hyperlegible"/>
              </a:rPr>
              <a:t>AWS</a:t>
            </a:r>
          </a:p>
          <a:p>
            <a:pPr marL="811367" indent="-405684" lvl="1">
              <a:lnSpc>
                <a:spcPts val="4133"/>
              </a:lnSpc>
              <a:buFont typeface="Arial"/>
              <a:buChar char="•"/>
            </a:pPr>
            <a:r>
              <a:rPr lang="en-US" sz="3758">
                <a:solidFill>
                  <a:srgbClr val="FFFFFF"/>
                </a:solidFill>
                <a:latin typeface="Atkinson Hyperlegible"/>
              </a:rPr>
              <a:t>Flask </a:t>
            </a:r>
          </a:p>
          <a:p>
            <a:pPr marL="811367" indent="-405684" lvl="1">
              <a:lnSpc>
                <a:spcPts val="4133"/>
              </a:lnSpc>
              <a:buFont typeface="Arial"/>
              <a:buChar char="•"/>
            </a:pPr>
            <a:r>
              <a:rPr lang="en-US" sz="3758">
                <a:solidFill>
                  <a:srgbClr val="FFFFFF"/>
                </a:solidFill>
                <a:latin typeface="Atkinson Hyperlegible"/>
              </a:rPr>
              <a:t>plotly.express</a:t>
            </a:r>
          </a:p>
          <a:p>
            <a:pPr marL="811367" indent="-405684" lvl="1">
              <a:lnSpc>
                <a:spcPts val="4133"/>
              </a:lnSpc>
              <a:buFont typeface="Arial"/>
              <a:buChar char="•"/>
            </a:pPr>
            <a:r>
              <a:rPr lang="en-US" sz="3758">
                <a:solidFill>
                  <a:srgbClr val="FFFFFF"/>
                </a:solidFill>
                <a:latin typeface="Atkinson Hyperlegible"/>
              </a:rPr>
              <a:t>Sql</a:t>
            </a:r>
          </a:p>
          <a:p>
            <a:pPr marL="811367" indent="-405684" lvl="1">
              <a:lnSpc>
                <a:spcPts val="4133"/>
              </a:lnSpc>
              <a:buFont typeface="Arial"/>
              <a:buChar char="•"/>
            </a:pPr>
            <a:r>
              <a:rPr lang="en-US" sz="3758">
                <a:solidFill>
                  <a:srgbClr val="FFFFFF"/>
                </a:solidFill>
                <a:latin typeface="Atkinson Hyperlegible"/>
              </a:rPr>
              <a:t>Sqlalchemy</a:t>
            </a:r>
          </a:p>
          <a:p>
            <a:pPr marL="811367" indent="-405684" lvl="1">
              <a:lnSpc>
                <a:spcPts val="4133"/>
              </a:lnSpc>
              <a:buFont typeface="Arial"/>
              <a:buChar char="•"/>
            </a:pPr>
            <a:r>
              <a:rPr lang="en-US" sz="3758">
                <a:solidFill>
                  <a:srgbClr val="FFFFFF"/>
                </a:solidFill>
                <a:latin typeface="Atkinson Hyperlegible"/>
              </a:rPr>
              <a:t>python</a:t>
            </a:r>
          </a:p>
          <a:p>
            <a:pPr marL="811367" indent="-405684" lvl="1">
              <a:lnSpc>
                <a:spcPts val="4133"/>
              </a:lnSpc>
              <a:buFont typeface="Arial"/>
              <a:buChar char="•"/>
            </a:pPr>
            <a:r>
              <a:rPr lang="en-US" sz="3758">
                <a:solidFill>
                  <a:srgbClr val="FFFFFF"/>
                </a:solidFill>
                <a:latin typeface="Atkinson Hyperlegible"/>
              </a:rPr>
              <a:t>Javascript</a:t>
            </a:r>
          </a:p>
          <a:p>
            <a:pPr marL="811367" indent="-405684" lvl="1">
              <a:lnSpc>
                <a:spcPts val="4133"/>
              </a:lnSpc>
              <a:buFont typeface="Arial"/>
              <a:buChar char="•"/>
            </a:pPr>
            <a:r>
              <a:rPr lang="en-US" sz="3758">
                <a:solidFill>
                  <a:srgbClr val="FFFFFF"/>
                </a:solidFill>
                <a:latin typeface="Atkinson Hyperlegible"/>
              </a:rPr>
              <a:t>pandas</a:t>
            </a:r>
          </a:p>
          <a:p>
            <a:pPr marL="811367" indent="-405684" lvl="1">
              <a:lnSpc>
                <a:spcPts val="4133"/>
              </a:lnSpc>
              <a:buFont typeface="Arial"/>
              <a:buChar char="•"/>
            </a:pPr>
            <a:r>
              <a:rPr lang="en-US" sz="3758">
                <a:solidFill>
                  <a:srgbClr val="FFFFFF"/>
                </a:solidFill>
                <a:latin typeface="Atkinson Hyperlegible"/>
              </a:rPr>
              <a:t>HTML</a:t>
            </a:r>
          </a:p>
          <a:p>
            <a:pPr>
              <a:lnSpc>
                <a:spcPts val="6003"/>
              </a:lnSpc>
            </a:pPr>
          </a:p>
        </p:txBody>
      </p:sp>
      <p:sp>
        <p:nvSpPr>
          <p:cNvPr name="TextBox 10" id="10"/>
          <p:cNvSpPr txBox="true"/>
          <p:nvPr/>
        </p:nvSpPr>
        <p:spPr>
          <a:xfrm rot="0">
            <a:off x="618508" y="8678773"/>
            <a:ext cx="7093297" cy="464820"/>
          </a:xfrm>
          <a:prstGeom prst="rect">
            <a:avLst/>
          </a:prstGeom>
        </p:spPr>
        <p:txBody>
          <a:bodyPr anchor="t" rtlCol="false" tIns="0" lIns="0" bIns="0" rIns="0">
            <a:spAutoFit/>
          </a:bodyPr>
          <a:lstStyle/>
          <a:p>
            <a:pPr algn="ctr">
              <a:lnSpc>
                <a:spcPts val="3780"/>
              </a:lnSpc>
            </a:pPr>
            <a:r>
              <a:rPr lang="en-US" sz="2700">
                <a:solidFill>
                  <a:srgbClr val="FFFFFF"/>
                </a:solidFill>
                <a:latin typeface="Atkinson Hyperlegible"/>
              </a:rPr>
              <a:t>Data Source: https://finance.yahoo.com/crypto/</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6024376" cy="6024376"/>
          </a:xfrm>
        </p:grpSpPr>
        <p:sp>
          <p:nvSpPr>
            <p:cNvPr name="Freeform 3" id="3"/>
            <p:cNvSpPr/>
            <p:nvPr/>
          </p:nvSpPr>
          <p:spPr>
            <a:xfrm flipH="false" flipV="false" rot="0">
              <a:off x="0" y="0"/>
              <a:ext cx="6024376" cy="6024376"/>
            </a:xfrm>
            <a:custGeom>
              <a:avLst/>
              <a:gdLst/>
              <a:ahLst/>
              <a:cxnLst/>
              <a:rect r="r" b="b" t="t" l="l"/>
              <a:pathLst>
                <a:path h="6024376" w="6024376">
                  <a:moveTo>
                    <a:pt x="0" y="0"/>
                  </a:moveTo>
                  <a:lnTo>
                    <a:pt x="6024376" y="0"/>
                  </a:lnTo>
                  <a:lnTo>
                    <a:pt x="6024376" y="6024376"/>
                  </a:lnTo>
                  <a:lnTo>
                    <a:pt x="0" y="6024376"/>
                  </a:lnTo>
                  <a:close/>
                </a:path>
              </a:pathLst>
            </a:custGeom>
            <a:solidFill>
              <a:srgbClr val="113CF5"/>
            </a:solidFill>
          </p:spPr>
        </p:sp>
      </p:grpSp>
      <p:sp>
        <p:nvSpPr>
          <p:cNvPr name="Freeform 4" id="4"/>
          <p:cNvSpPr/>
          <p:nvPr/>
        </p:nvSpPr>
        <p:spPr>
          <a:xfrm flipH="false" flipV="false" rot="0">
            <a:off x="4042554" y="2787668"/>
            <a:ext cx="9872056" cy="6346322"/>
          </a:xfrm>
          <a:custGeom>
            <a:avLst/>
            <a:gdLst/>
            <a:ahLst/>
            <a:cxnLst/>
            <a:rect r="r" b="b" t="t" l="l"/>
            <a:pathLst>
              <a:path h="6346322" w="9872056">
                <a:moveTo>
                  <a:pt x="0" y="0"/>
                </a:moveTo>
                <a:lnTo>
                  <a:pt x="9872056" y="0"/>
                </a:lnTo>
                <a:lnTo>
                  <a:pt x="9872056" y="6346322"/>
                </a:lnTo>
                <a:lnTo>
                  <a:pt x="0" y="6346322"/>
                </a:lnTo>
                <a:lnTo>
                  <a:pt x="0" y="0"/>
                </a:lnTo>
                <a:close/>
              </a:path>
            </a:pathLst>
          </a:custGeom>
          <a:blipFill>
            <a:blip r:embed="rId3"/>
            <a:stretch>
              <a:fillRect l="0" t="0" r="0" b="0"/>
            </a:stretch>
          </a:blipFill>
        </p:spPr>
      </p:sp>
      <p:sp>
        <p:nvSpPr>
          <p:cNvPr name="TextBox 5" id="5"/>
          <p:cNvSpPr txBox="true"/>
          <p:nvPr/>
        </p:nvSpPr>
        <p:spPr>
          <a:xfrm rot="0">
            <a:off x="7258574" y="1394142"/>
            <a:ext cx="3440015" cy="556896"/>
          </a:xfrm>
          <a:prstGeom prst="rect">
            <a:avLst/>
          </a:prstGeom>
        </p:spPr>
        <p:txBody>
          <a:bodyPr anchor="t" rtlCol="false" tIns="0" lIns="0" bIns="0" rIns="0">
            <a:spAutoFit/>
          </a:bodyPr>
          <a:lstStyle/>
          <a:p>
            <a:pPr>
              <a:lnSpc>
                <a:spcPts val="4479"/>
              </a:lnSpc>
            </a:pPr>
            <a:r>
              <a:rPr lang="en-US" sz="3199">
                <a:solidFill>
                  <a:srgbClr val="38E6D6"/>
                </a:solidFill>
                <a:latin typeface="Roboto"/>
              </a:rPr>
              <a:t>Visualization 1</a:t>
            </a:r>
          </a:p>
        </p:txBody>
      </p:sp>
      <p:sp>
        <p:nvSpPr>
          <p:cNvPr name="TextBox 6" id="6"/>
          <p:cNvSpPr txBox="true"/>
          <p:nvPr/>
        </p:nvSpPr>
        <p:spPr>
          <a:xfrm rot="0">
            <a:off x="4426845" y="412115"/>
            <a:ext cx="7994019" cy="616585"/>
          </a:xfrm>
          <a:prstGeom prst="rect">
            <a:avLst/>
          </a:prstGeom>
        </p:spPr>
        <p:txBody>
          <a:bodyPr anchor="t" rtlCol="false" tIns="0" lIns="0" bIns="0" rIns="0">
            <a:spAutoFit/>
          </a:bodyPr>
          <a:lstStyle/>
          <a:p>
            <a:pPr algn="ctr">
              <a:lnSpc>
                <a:spcPts val="4729"/>
              </a:lnSpc>
              <a:spcBef>
                <a:spcPct val="0"/>
              </a:spcBef>
            </a:pPr>
            <a:r>
              <a:rPr lang="en-US" sz="4299">
                <a:solidFill>
                  <a:srgbClr val="FFFFFF"/>
                </a:solidFill>
                <a:latin typeface="Squada One"/>
              </a:rPr>
              <a:t>Correlation Heat map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6024376" cy="6024376"/>
          </a:xfrm>
        </p:grpSpPr>
        <p:sp>
          <p:nvSpPr>
            <p:cNvPr name="Freeform 3" id="3"/>
            <p:cNvSpPr/>
            <p:nvPr/>
          </p:nvSpPr>
          <p:spPr>
            <a:xfrm flipH="false" flipV="false" rot="0">
              <a:off x="0" y="0"/>
              <a:ext cx="6024376" cy="6024376"/>
            </a:xfrm>
            <a:custGeom>
              <a:avLst/>
              <a:gdLst/>
              <a:ahLst/>
              <a:cxnLst/>
              <a:rect r="r" b="b" t="t" l="l"/>
              <a:pathLst>
                <a:path h="6024376" w="6024376">
                  <a:moveTo>
                    <a:pt x="0" y="0"/>
                  </a:moveTo>
                  <a:lnTo>
                    <a:pt x="6024376" y="0"/>
                  </a:lnTo>
                  <a:lnTo>
                    <a:pt x="6024376" y="6024376"/>
                  </a:lnTo>
                  <a:lnTo>
                    <a:pt x="0" y="6024376"/>
                  </a:lnTo>
                  <a:close/>
                </a:path>
              </a:pathLst>
            </a:custGeom>
            <a:solidFill>
              <a:srgbClr val="113CF5"/>
            </a:solidFill>
          </p:spPr>
        </p:sp>
      </p:grpSp>
      <p:sp>
        <p:nvSpPr>
          <p:cNvPr name="Freeform 4" id="4"/>
          <p:cNvSpPr/>
          <p:nvPr/>
        </p:nvSpPr>
        <p:spPr>
          <a:xfrm flipH="false" flipV="false" rot="0">
            <a:off x="1354455" y="3492276"/>
            <a:ext cx="15521941" cy="4508517"/>
          </a:xfrm>
          <a:custGeom>
            <a:avLst/>
            <a:gdLst/>
            <a:ahLst/>
            <a:cxnLst/>
            <a:rect r="r" b="b" t="t" l="l"/>
            <a:pathLst>
              <a:path h="4508517" w="15521941">
                <a:moveTo>
                  <a:pt x="0" y="0"/>
                </a:moveTo>
                <a:lnTo>
                  <a:pt x="15521940" y="0"/>
                </a:lnTo>
                <a:lnTo>
                  <a:pt x="15521940" y="4508517"/>
                </a:lnTo>
                <a:lnTo>
                  <a:pt x="0" y="4508517"/>
                </a:lnTo>
                <a:lnTo>
                  <a:pt x="0" y="0"/>
                </a:lnTo>
                <a:close/>
              </a:path>
            </a:pathLst>
          </a:custGeom>
          <a:blipFill>
            <a:blip r:embed="rId3"/>
            <a:stretch>
              <a:fillRect l="0" t="0" r="0" b="0"/>
            </a:stretch>
          </a:blipFill>
        </p:spPr>
      </p:sp>
      <p:sp>
        <p:nvSpPr>
          <p:cNvPr name="TextBox 5" id="5"/>
          <p:cNvSpPr txBox="true"/>
          <p:nvPr/>
        </p:nvSpPr>
        <p:spPr>
          <a:xfrm rot="0">
            <a:off x="7258574" y="1394142"/>
            <a:ext cx="3440015" cy="556896"/>
          </a:xfrm>
          <a:prstGeom prst="rect">
            <a:avLst/>
          </a:prstGeom>
        </p:spPr>
        <p:txBody>
          <a:bodyPr anchor="t" rtlCol="false" tIns="0" lIns="0" bIns="0" rIns="0">
            <a:spAutoFit/>
          </a:bodyPr>
          <a:lstStyle/>
          <a:p>
            <a:pPr>
              <a:lnSpc>
                <a:spcPts val="4479"/>
              </a:lnSpc>
            </a:pPr>
            <a:r>
              <a:rPr lang="en-US" sz="3199">
                <a:solidFill>
                  <a:srgbClr val="38E6D6"/>
                </a:solidFill>
                <a:latin typeface="Roboto"/>
              </a:rPr>
              <a:t>Visualization 2</a:t>
            </a:r>
          </a:p>
        </p:txBody>
      </p:sp>
      <p:sp>
        <p:nvSpPr>
          <p:cNvPr name="TextBox 6" id="6"/>
          <p:cNvSpPr txBox="true"/>
          <p:nvPr/>
        </p:nvSpPr>
        <p:spPr>
          <a:xfrm rot="0">
            <a:off x="4604482" y="552450"/>
            <a:ext cx="7994019" cy="616585"/>
          </a:xfrm>
          <a:prstGeom prst="rect">
            <a:avLst/>
          </a:prstGeom>
        </p:spPr>
        <p:txBody>
          <a:bodyPr anchor="t" rtlCol="false" tIns="0" lIns="0" bIns="0" rIns="0">
            <a:spAutoFit/>
          </a:bodyPr>
          <a:lstStyle/>
          <a:p>
            <a:pPr algn="ctr">
              <a:lnSpc>
                <a:spcPts val="4729"/>
              </a:lnSpc>
              <a:spcBef>
                <a:spcPct val="0"/>
              </a:spcBef>
            </a:pPr>
            <a:r>
              <a:rPr lang="en-US" sz="4299">
                <a:solidFill>
                  <a:srgbClr val="FFFFFF"/>
                </a:solidFill>
                <a:latin typeface="Squada One"/>
              </a:rPr>
              <a:t>Scatter plot map</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7259300" y="0"/>
            <a:ext cx="1028700" cy="1028700"/>
            <a:chOff x="0" y="0"/>
            <a:chExt cx="6024376" cy="6024376"/>
          </a:xfrm>
        </p:grpSpPr>
        <p:sp>
          <p:nvSpPr>
            <p:cNvPr name="Freeform 3" id="3"/>
            <p:cNvSpPr/>
            <p:nvPr/>
          </p:nvSpPr>
          <p:spPr>
            <a:xfrm flipH="false" flipV="false" rot="0">
              <a:off x="0" y="0"/>
              <a:ext cx="6024376" cy="6024376"/>
            </a:xfrm>
            <a:custGeom>
              <a:avLst/>
              <a:gdLst/>
              <a:ahLst/>
              <a:cxnLst/>
              <a:rect r="r" b="b" t="t" l="l"/>
              <a:pathLst>
                <a:path h="6024376" w="6024376">
                  <a:moveTo>
                    <a:pt x="0" y="0"/>
                  </a:moveTo>
                  <a:lnTo>
                    <a:pt x="6024376" y="0"/>
                  </a:lnTo>
                  <a:lnTo>
                    <a:pt x="6024376" y="6024376"/>
                  </a:lnTo>
                  <a:lnTo>
                    <a:pt x="0" y="6024376"/>
                  </a:lnTo>
                  <a:close/>
                </a:path>
              </a:pathLst>
            </a:custGeom>
            <a:solidFill>
              <a:srgbClr val="113CF5"/>
            </a:solidFill>
          </p:spPr>
        </p:sp>
      </p:grpSp>
      <p:sp>
        <p:nvSpPr>
          <p:cNvPr name="Freeform 4" id="4"/>
          <p:cNvSpPr/>
          <p:nvPr/>
        </p:nvSpPr>
        <p:spPr>
          <a:xfrm flipH="false" flipV="false" rot="0">
            <a:off x="3178383" y="2486565"/>
            <a:ext cx="11397351" cy="6771735"/>
          </a:xfrm>
          <a:custGeom>
            <a:avLst/>
            <a:gdLst/>
            <a:ahLst/>
            <a:cxnLst/>
            <a:rect r="r" b="b" t="t" l="l"/>
            <a:pathLst>
              <a:path h="6771735" w="11397351">
                <a:moveTo>
                  <a:pt x="0" y="0"/>
                </a:moveTo>
                <a:lnTo>
                  <a:pt x="11397351" y="0"/>
                </a:lnTo>
                <a:lnTo>
                  <a:pt x="11397351" y="6771735"/>
                </a:lnTo>
                <a:lnTo>
                  <a:pt x="0" y="6771735"/>
                </a:lnTo>
                <a:lnTo>
                  <a:pt x="0" y="0"/>
                </a:lnTo>
                <a:close/>
              </a:path>
            </a:pathLst>
          </a:custGeom>
          <a:blipFill>
            <a:blip r:embed="rId3"/>
            <a:stretch>
              <a:fillRect l="0" t="0" r="0" b="0"/>
            </a:stretch>
          </a:blipFill>
        </p:spPr>
      </p:sp>
      <p:sp>
        <p:nvSpPr>
          <p:cNvPr name="TextBox 5" id="5"/>
          <p:cNvSpPr txBox="true"/>
          <p:nvPr/>
        </p:nvSpPr>
        <p:spPr>
          <a:xfrm rot="0">
            <a:off x="7258574" y="1394142"/>
            <a:ext cx="3440015" cy="556896"/>
          </a:xfrm>
          <a:prstGeom prst="rect">
            <a:avLst/>
          </a:prstGeom>
        </p:spPr>
        <p:txBody>
          <a:bodyPr anchor="t" rtlCol="false" tIns="0" lIns="0" bIns="0" rIns="0">
            <a:spAutoFit/>
          </a:bodyPr>
          <a:lstStyle/>
          <a:p>
            <a:pPr>
              <a:lnSpc>
                <a:spcPts val="4479"/>
              </a:lnSpc>
            </a:pPr>
            <a:r>
              <a:rPr lang="en-US" sz="3199">
                <a:solidFill>
                  <a:srgbClr val="38E6D6"/>
                </a:solidFill>
                <a:latin typeface="Roboto"/>
              </a:rPr>
              <a:t>Visualization 3</a:t>
            </a:r>
          </a:p>
        </p:txBody>
      </p:sp>
      <p:sp>
        <p:nvSpPr>
          <p:cNvPr name="TextBox 6" id="6"/>
          <p:cNvSpPr txBox="true"/>
          <p:nvPr/>
        </p:nvSpPr>
        <p:spPr>
          <a:xfrm rot="0">
            <a:off x="4604482" y="552450"/>
            <a:ext cx="7994019" cy="616585"/>
          </a:xfrm>
          <a:prstGeom prst="rect">
            <a:avLst/>
          </a:prstGeom>
        </p:spPr>
        <p:txBody>
          <a:bodyPr anchor="t" rtlCol="false" tIns="0" lIns="0" bIns="0" rIns="0">
            <a:spAutoFit/>
          </a:bodyPr>
          <a:lstStyle/>
          <a:p>
            <a:pPr algn="ctr">
              <a:lnSpc>
                <a:spcPts val="4729"/>
              </a:lnSpc>
              <a:spcBef>
                <a:spcPct val="0"/>
              </a:spcBef>
            </a:pPr>
            <a:r>
              <a:rPr lang="en-US" sz="4299">
                <a:solidFill>
                  <a:srgbClr val="FFFFFF"/>
                </a:solidFill>
                <a:latin typeface="Squada One"/>
              </a:rPr>
              <a:t>Market cap Graph</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3239450" y="2525076"/>
            <a:ext cx="11189553" cy="7021196"/>
          </a:xfrm>
          <a:custGeom>
            <a:avLst/>
            <a:gdLst/>
            <a:ahLst/>
            <a:cxnLst/>
            <a:rect r="r" b="b" t="t" l="l"/>
            <a:pathLst>
              <a:path h="7021196" w="11189553">
                <a:moveTo>
                  <a:pt x="0" y="0"/>
                </a:moveTo>
                <a:lnTo>
                  <a:pt x="11189553" y="0"/>
                </a:lnTo>
                <a:lnTo>
                  <a:pt x="11189553" y="7021196"/>
                </a:lnTo>
                <a:lnTo>
                  <a:pt x="0" y="7021196"/>
                </a:lnTo>
                <a:lnTo>
                  <a:pt x="0" y="0"/>
                </a:lnTo>
                <a:close/>
              </a:path>
            </a:pathLst>
          </a:custGeom>
          <a:blipFill>
            <a:blip r:embed="rId2"/>
            <a:stretch>
              <a:fillRect l="0" t="0" r="0" b="0"/>
            </a:stretch>
          </a:blipFill>
        </p:spPr>
      </p:sp>
      <p:sp>
        <p:nvSpPr>
          <p:cNvPr name="TextBox 3" id="3"/>
          <p:cNvSpPr txBox="true"/>
          <p:nvPr/>
        </p:nvSpPr>
        <p:spPr>
          <a:xfrm rot="0">
            <a:off x="5322814" y="1028700"/>
            <a:ext cx="6762456" cy="426085"/>
          </a:xfrm>
          <a:prstGeom prst="rect">
            <a:avLst/>
          </a:prstGeom>
        </p:spPr>
        <p:txBody>
          <a:bodyPr anchor="t" rtlCol="false" tIns="0" lIns="0" bIns="0" rIns="0">
            <a:spAutoFit/>
          </a:bodyPr>
          <a:lstStyle/>
          <a:p>
            <a:pPr algn="ctr">
              <a:lnSpc>
                <a:spcPts val="3080"/>
              </a:lnSpc>
              <a:spcBef>
                <a:spcPct val="0"/>
              </a:spcBef>
            </a:pPr>
            <a:r>
              <a:rPr lang="en-US" sz="2800">
                <a:solidFill>
                  <a:srgbClr val="FFFFFF"/>
                </a:solidFill>
                <a:latin typeface="Poppins Medium"/>
              </a:rPr>
              <a:t>Flask : http://127.0.0.1:5000</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5150" y="3072059"/>
            <a:ext cx="8209026" cy="8229600"/>
          </a:xfrm>
          <a:custGeom>
            <a:avLst/>
            <a:gdLst/>
            <a:ahLst/>
            <a:cxnLst/>
            <a:rect r="r" b="b" t="t" l="l"/>
            <a:pathLst>
              <a:path h="8229600" w="8209026">
                <a:moveTo>
                  <a:pt x="0" y="0"/>
                </a:moveTo>
                <a:lnTo>
                  <a:pt x="8209026" y="0"/>
                </a:lnTo>
                <a:lnTo>
                  <a:pt x="820902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8023413">
            <a:off x="12192889" y="442023"/>
            <a:ext cx="7291901" cy="7310176"/>
          </a:xfrm>
          <a:custGeom>
            <a:avLst/>
            <a:gdLst/>
            <a:ahLst/>
            <a:cxnLst/>
            <a:rect r="r" b="b" t="t" l="l"/>
            <a:pathLst>
              <a:path h="7310176" w="7291901">
                <a:moveTo>
                  <a:pt x="0" y="0"/>
                </a:moveTo>
                <a:lnTo>
                  <a:pt x="7291901" y="0"/>
                </a:lnTo>
                <a:lnTo>
                  <a:pt x="7291901" y="7310176"/>
                </a:lnTo>
                <a:lnTo>
                  <a:pt x="0" y="7310176"/>
                </a:lnTo>
                <a:lnTo>
                  <a:pt x="0" y="0"/>
                </a:lnTo>
                <a:close/>
              </a:path>
            </a:pathLst>
          </a:custGeom>
          <a:blipFill>
            <a:blip r:embed="rId2"/>
            <a:stretch>
              <a:fillRect l="0" t="0" r="0" b="0"/>
            </a:stretch>
          </a:blipFill>
        </p:spPr>
      </p:sp>
      <p:sp>
        <p:nvSpPr>
          <p:cNvPr name="TextBox 4" id="4"/>
          <p:cNvSpPr txBox="true"/>
          <p:nvPr/>
        </p:nvSpPr>
        <p:spPr>
          <a:xfrm rot="0">
            <a:off x="3279974" y="4528020"/>
            <a:ext cx="11403437" cy="1875802"/>
          </a:xfrm>
          <a:prstGeom prst="rect">
            <a:avLst/>
          </a:prstGeom>
        </p:spPr>
        <p:txBody>
          <a:bodyPr anchor="t" rtlCol="false" tIns="0" lIns="0" bIns="0" rIns="0">
            <a:spAutoFit/>
          </a:bodyPr>
          <a:lstStyle/>
          <a:p>
            <a:pPr>
              <a:lnSpc>
                <a:spcPts val="15259"/>
              </a:lnSpc>
            </a:pPr>
            <a:r>
              <a:rPr lang="en-US" sz="10899" spc="-621">
                <a:solidFill>
                  <a:srgbClr val="38E6D6"/>
                </a:solidFill>
                <a:latin typeface="Mokoto Glitch 1"/>
              </a:rPr>
              <a:t>QUESTIONS</a:t>
            </a:r>
          </a:p>
        </p:txBody>
      </p:sp>
      <p:sp>
        <p:nvSpPr>
          <p:cNvPr name="TextBox 5" id="5"/>
          <p:cNvSpPr txBox="true"/>
          <p:nvPr/>
        </p:nvSpPr>
        <p:spPr>
          <a:xfrm rot="0">
            <a:off x="13308286" y="4521034"/>
            <a:ext cx="4373959" cy="1882788"/>
          </a:xfrm>
          <a:prstGeom prst="rect">
            <a:avLst/>
          </a:prstGeom>
        </p:spPr>
        <p:txBody>
          <a:bodyPr anchor="t" rtlCol="false" tIns="0" lIns="0" bIns="0" rIns="0">
            <a:spAutoFit/>
          </a:bodyPr>
          <a:lstStyle/>
          <a:p>
            <a:pPr>
              <a:lnSpc>
                <a:spcPts val="15399"/>
              </a:lnSpc>
            </a:pPr>
            <a:r>
              <a:rPr lang="en-US" sz="10999" spc="-186">
                <a:solidFill>
                  <a:srgbClr val="FFFFFF"/>
                </a:solidFill>
                <a:latin typeface="Mokoto Glitch 1"/>
              </a:rPr>
              <a:t>?</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155150" y="3072059"/>
            <a:ext cx="8209026" cy="8229600"/>
          </a:xfrm>
          <a:custGeom>
            <a:avLst/>
            <a:gdLst/>
            <a:ahLst/>
            <a:cxnLst/>
            <a:rect r="r" b="b" t="t" l="l"/>
            <a:pathLst>
              <a:path h="8229600" w="8209026">
                <a:moveTo>
                  <a:pt x="0" y="0"/>
                </a:moveTo>
                <a:lnTo>
                  <a:pt x="8209026" y="0"/>
                </a:lnTo>
                <a:lnTo>
                  <a:pt x="8209026"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8023413">
            <a:off x="12192889" y="442023"/>
            <a:ext cx="7291901" cy="7310176"/>
          </a:xfrm>
          <a:custGeom>
            <a:avLst/>
            <a:gdLst/>
            <a:ahLst/>
            <a:cxnLst/>
            <a:rect r="r" b="b" t="t" l="l"/>
            <a:pathLst>
              <a:path h="7310176" w="7291901">
                <a:moveTo>
                  <a:pt x="0" y="0"/>
                </a:moveTo>
                <a:lnTo>
                  <a:pt x="7291901" y="0"/>
                </a:lnTo>
                <a:lnTo>
                  <a:pt x="7291901" y="7310176"/>
                </a:lnTo>
                <a:lnTo>
                  <a:pt x="0" y="7310176"/>
                </a:lnTo>
                <a:lnTo>
                  <a:pt x="0" y="0"/>
                </a:lnTo>
                <a:close/>
              </a:path>
            </a:pathLst>
          </a:custGeom>
          <a:blipFill>
            <a:blip r:embed="rId2"/>
            <a:stretch>
              <a:fillRect l="0" t="0" r="0" b="0"/>
            </a:stretch>
          </a:blipFill>
        </p:spPr>
      </p:sp>
      <p:sp>
        <p:nvSpPr>
          <p:cNvPr name="TextBox 4" id="4"/>
          <p:cNvSpPr txBox="true"/>
          <p:nvPr/>
        </p:nvSpPr>
        <p:spPr>
          <a:xfrm rot="0">
            <a:off x="3519951" y="3741468"/>
            <a:ext cx="7067851" cy="1875802"/>
          </a:xfrm>
          <a:prstGeom prst="rect">
            <a:avLst/>
          </a:prstGeom>
        </p:spPr>
        <p:txBody>
          <a:bodyPr anchor="t" rtlCol="false" tIns="0" lIns="0" bIns="0" rIns="0">
            <a:spAutoFit/>
          </a:bodyPr>
          <a:lstStyle/>
          <a:p>
            <a:pPr>
              <a:lnSpc>
                <a:spcPts val="15259"/>
              </a:lnSpc>
            </a:pPr>
            <a:r>
              <a:rPr lang="en-US" sz="10899" spc="-621">
                <a:solidFill>
                  <a:srgbClr val="38E6D6"/>
                </a:solidFill>
                <a:latin typeface="Mokoto Glitch 1"/>
              </a:rPr>
              <a:t>THANK</a:t>
            </a:r>
          </a:p>
        </p:txBody>
      </p:sp>
      <p:sp>
        <p:nvSpPr>
          <p:cNvPr name="TextBox 5" id="5"/>
          <p:cNvSpPr txBox="true"/>
          <p:nvPr/>
        </p:nvSpPr>
        <p:spPr>
          <a:xfrm rot="0">
            <a:off x="10028600" y="3750993"/>
            <a:ext cx="4373959" cy="1882788"/>
          </a:xfrm>
          <a:prstGeom prst="rect">
            <a:avLst/>
          </a:prstGeom>
        </p:spPr>
        <p:txBody>
          <a:bodyPr anchor="t" rtlCol="false" tIns="0" lIns="0" bIns="0" rIns="0">
            <a:spAutoFit/>
          </a:bodyPr>
          <a:lstStyle/>
          <a:p>
            <a:pPr>
              <a:lnSpc>
                <a:spcPts val="15399"/>
              </a:lnSpc>
            </a:pPr>
            <a:r>
              <a:rPr lang="en-US" sz="10999" spc="-186">
                <a:solidFill>
                  <a:srgbClr val="FFFFFF"/>
                </a:solidFill>
                <a:latin typeface="Mokoto Glitch 1"/>
              </a:rPr>
              <a:t>YOU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22" r="0" b="-9222"/>
            </a:stretch>
          </a:blipFill>
        </p:spPr>
      </p:sp>
      <p:sp>
        <p:nvSpPr>
          <p:cNvPr name="Freeform 3" id="3"/>
          <p:cNvSpPr/>
          <p:nvPr/>
        </p:nvSpPr>
        <p:spPr>
          <a:xfrm flipH="false" flipV="false" rot="0">
            <a:off x="1871643" y="526696"/>
            <a:ext cx="14913542" cy="9233609"/>
          </a:xfrm>
          <a:custGeom>
            <a:avLst/>
            <a:gdLst/>
            <a:ahLst/>
            <a:cxnLst/>
            <a:rect r="r" b="b" t="t" l="l"/>
            <a:pathLst>
              <a:path h="9233609" w="14913542">
                <a:moveTo>
                  <a:pt x="0" y="0"/>
                </a:moveTo>
                <a:lnTo>
                  <a:pt x="14913541" y="0"/>
                </a:lnTo>
                <a:lnTo>
                  <a:pt x="14913541" y="9233608"/>
                </a:lnTo>
                <a:lnTo>
                  <a:pt x="0" y="9233608"/>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53068" y="0"/>
            <a:ext cx="6451748" cy="10287000"/>
            <a:chOff x="0" y="0"/>
            <a:chExt cx="8602331" cy="13716000"/>
          </a:xfrm>
        </p:grpSpPr>
        <p:pic>
          <p:nvPicPr>
            <p:cNvPr name="Picture 3" id="3"/>
            <p:cNvPicPr>
              <a:picLocks noChangeAspect="true"/>
            </p:cNvPicPr>
            <p:nvPr/>
          </p:nvPicPr>
          <p:blipFill>
            <a:blip r:embed="rId2"/>
            <a:srcRect l="29107" t="0" r="29107" b="0"/>
            <a:stretch>
              <a:fillRect/>
            </a:stretch>
          </p:blipFill>
          <p:spPr>
            <a:xfrm flipH="false" flipV="false">
              <a:off x="0" y="0"/>
              <a:ext cx="8602331" cy="13716000"/>
            </a:xfrm>
            <a:prstGeom prst="rect">
              <a:avLst/>
            </a:prstGeom>
          </p:spPr>
        </p:pic>
      </p:grpSp>
      <p:sp>
        <p:nvSpPr>
          <p:cNvPr name="Freeform 4" id="4"/>
          <p:cNvSpPr/>
          <p:nvPr/>
        </p:nvSpPr>
        <p:spPr>
          <a:xfrm flipH="false" flipV="false" rot="0">
            <a:off x="-754489" y="6754014"/>
            <a:ext cx="3828213" cy="3849209"/>
          </a:xfrm>
          <a:custGeom>
            <a:avLst/>
            <a:gdLst/>
            <a:ahLst/>
            <a:cxnLst/>
            <a:rect r="r" b="b" t="t" l="l"/>
            <a:pathLst>
              <a:path h="3849209" w="3828213">
                <a:moveTo>
                  <a:pt x="0" y="0"/>
                </a:moveTo>
                <a:lnTo>
                  <a:pt x="3828213" y="0"/>
                </a:lnTo>
                <a:lnTo>
                  <a:pt x="3828213" y="3849209"/>
                </a:lnTo>
                <a:lnTo>
                  <a:pt x="0" y="38492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4403189" y="0"/>
            <a:ext cx="14226737" cy="9136717"/>
            <a:chOff x="0" y="0"/>
            <a:chExt cx="4481137" cy="2877882"/>
          </a:xfrm>
        </p:grpSpPr>
        <p:sp>
          <p:nvSpPr>
            <p:cNvPr name="Freeform 6" id="6"/>
            <p:cNvSpPr/>
            <p:nvPr/>
          </p:nvSpPr>
          <p:spPr>
            <a:xfrm flipH="false" flipV="false" rot="0">
              <a:off x="0" y="0"/>
              <a:ext cx="4481137" cy="2877882"/>
            </a:xfrm>
            <a:custGeom>
              <a:avLst/>
              <a:gdLst/>
              <a:ahLst/>
              <a:cxnLst/>
              <a:rect r="r" b="b" t="t" l="l"/>
              <a:pathLst>
                <a:path h="2877882" w="4481137">
                  <a:moveTo>
                    <a:pt x="4356676" y="2877882"/>
                  </a:moveTo>
                  <a:lnTo>
                    <a:pt x="124460" y="2877882"/>
                  </a:lnTo>
                  <a:cubicBezTo>
                    <a:pt x="55880" y="2877882"/>
                    <a:pt x="0" y="2822002"/>
                    <a:pt x="0" y="2753422"/>
                  </a:cubicBezTo>
                  <a:lnTo>
                    <a:pt x="0" y="124460"/>
                  </a:lnTo>
                  <a:cubicBezTo>
                    <a:pt x="0" y="55880"/>
                    <a:pt x="55880" y="0"/>
                    <a:pt x="124460" y="0"/>
                  </a:cubicBezTo>
                  <a:lnTo>
                    <a:pt x="4356677" y="0"/>
                  </a:lnTo>
                  <a:cubicBezTo>
                    <a:pt x="4425257" y="0"/>
                    <a:pt x="4481137" y="55880"/>
                    <a:pt x="4481137" y="124460"/>
                  </a:cubicBezTo>
                  <a:lnTo>
                    <a:pt x="4481137" y="2753422"/>
                  </a:lnTo>
                  <a:cubicBezTo>
                    <a:pt x="4481137" y="2822002"/>
                    <a:pt x="4425257" y="2877882"/>
                    <a:pt x="4356677" y="2877882"/>
                  </a:cubicBezTo>
                  <a:close/>
                </a:path>
              </a:pathLst>
            </a:custGeom>
            <a:solidFill>
              <a:srgbClr val="FFFFFF"/>
            </a:solidFill>
          </p:spPr>
        </p:sp>
      </p:grpSp>
      <p:sp>
        <p:nvSpPr>
          <p:cNvPr name="Freeform 7" id="7"/>
          <p:cNvSpPr/>
          <p:nvPr/>
        </p:nvSpPr>
        <p:spPr>
          <a:xfrm flipH="false" flipV="false" rot="0">
            <a:off x="14576828" y="-784815"/>
            <a:ext cx="3607246" cy="3627030"/>
          </a:xfrm>
          <a:custGeom>
            <a:avLst/>
            <a:gdLst/>
            <a:ahLst/>
            <a:cxnLst/>
            <a:rect r="r" b="b" t="t" l="l"/>
            <a:pathLst>
              <a:path h="3627030" w="3607246">
                <a:moveTo>
                  <a:pt x="0" y="0"/>
                </a:moveTo>
                <a:lnTo>
                  <a:pt x="3607246" y="0"/>
                </a:lnTo>
                <a:lnTo>
                  <a:pt x="3607246" y="3627030"/>
                </a:lnTo>
                <a:lnTo>
                  <a:pt x="0" y="3627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8" id="8"/>
          <p:cNvGrpSpPr/>
          <p:nvPr/>
        </p:nvGrpSpPr>
        <p:grpSpPr>
          <a:xfrm rot="0">
            <a:off x="4384139" y="8533804"/>
            <a:ext cx="14226737" cy="2096642"/>
            <a:chOff x="0" y="0"/>
            <a:chExt cx="4481137" cy="660400"/>
          </a:xfrm>
        </p:grpSpPr>
        <p:sp>
          <p:nvSpPr>
            <p:cNvPr name="Freeform 9" id="9"/>
            <p:cNvSpPr/>
            <p:nvPr/>
          </p:nvSpPr>
          <p:spPr>
            <a:xfrm flipH="false" flipV="false" rot="0">
              <a:off x="0" y="0"/>
              <a:ext cx="4481137" cy="660400"/>
            </a:xfrm>
            <a:custGeom>
              <a:avLst/>
              <a:gdLst/>
              <a:ahLst/>
              <a:cxnLst/>
              <a:rect r="r" b="b" t="t" l="l"/>
              <a:pathLst>
                <a:path h="660400" w="4481137">
                  <a:moveTo>
                    <a:pt x="4356676" y="660400"/>
                  </a:moveTo>
                  <a:lnTo>
                    <a:pt x="124460" y="660400"/>
                  </a:lnTo>
                  <a:cubicBezTo>
                    <a:pt x="55880" y="660400"/>
                    <a:pt x="0" y="604520"/>
                    <a:pt x="0" y="535940"/>
                  </a:cubicBezTo>
                  <a:lnTo>
                    <a:pt x="0" y="124460"/>
                  </a:lnTo>
                  <a:cubicBezTo>
                    <a:pt x="0" y="55880"/>
                    <a:pt x="55880" y="0"/>
                    <a:pt x="124460" y="0"/>
                  </a:cubicBezTo>
                  <a:lnTo>
                    <a:pt x="4356677" y="0"/>
                  </a:lnTo>
                  <a:cubicBezTo>
                    <a:pt x="4425257" y="0"/>
                    <a:pt x="4481137" y="55880"/>
                    <a:pt x="4481137" y="124460"/>
                  </a:cubicBezTo>
                  <a:lnTo>
                    <a:pt x="4481137" y="535940"/>
                  </a:lnTo>
                  <a:cubicBezTo>
                    <a:pt x="4481137" y="604520"/>
                    <a:pt x="4425257" y="660400"/>
                    <a:pt x="4356677" y="660400"/>
                  </a:cubicBezTo>
                  <a:close/>
                </a:path>
              </a:pathLst>
            </a:custGeom>
            <a:solidFill>
              <a:srgbClr val="000C2E"/>
            </a:solidFill>
          </p:spPr>
        </p:sp>
      </p:grpSp>
      <p:sp>
        <p:nvSpPr>
          <p:cNvPr name="TextBox 10" id="10"/>
          <p:cNvSpPr txBox="true"/>
          <p:nvPr/>
        </p:nvSpPr>
        <p:spPr>
          <a:xfrm rot="0">
            <a:off x="5346331" y="1812579"/>
            <a:ext cx="7422647" cy="920750"/>
          </a:xfrm>
          <a:prstGeom prst="rect">
            <a:avLst/>
          </a:prstGeom>
        </p:spPr>
        <p:txBody>
          <a:bodyPr anchor="t" rtlCol="false" tIns="0" lIns="0" bIns="0" rIns="0">
            <a:spAutoFit/>
          </a:bodyPr>
          <a:lstStyle/>
          <a:p>
            <a:pPr>
              <a:lnSpc>
                <a:spcPts val="6999"/>
              </a:lnSpc>
            </a:pPr>
            <a:r>
              <a:rPr lang="en-US" sz="6999">
                <a:solidFill>
                  <a:srgbClr val="171717"/>
                </a:solidFill>
                <a:latin typeface="Poppins Bold"/>
              </a:rPr>
              <a:t>Contents</a:t>
            </a:r>
          </a:p>
        </p:txBody>
      </p:sp>
      <p:sp>
        <p:nvSpPr>
          <p:cNvPr name="TextBox 11" id="11"/>
          <p:cNvSpPr txBox="true"/>
          <p:nvPr/>
        </p:nvSpPr>
        <p:spPr>
          <a:xfrm rot="0">
            <a:off x="5346331" y="3311146"/>
            <a:ext cx="814963" cy="426085"/>
          </a:xfrm>
          <a:prstGeom prst="rect">
            <a:avLst/>
          </a:prstGeom>
        </p:spPr>
        <p:txBody>
          <a:bodyPr anchor="t" rtlCol="false" tIns="0" lIns="0" bIns="0" rIns="0">
            <a:spAutoFit/>
          </a:bodyPr>
          <a:lstStyle/>
          <a:p>
            <a:pPr>
              <a:lnSpc>
                <a:spcPts val="3080"/>
              </a:lnSpc>
            </a:pPr>
            <a:r>
              <a:rPr lang="en-US" sz="2800">
                <a:solidFill>
                  <a:srgbClr val="171717"/>
                </a:solidFill>
                <a:latin typeface="Poppins Medium"/>
              </a:rPr>
              <a:t>00</a:t>
            </a:r>
          </a:p>
        </p:txBody>
      </p:sp>
      <p:sp>
        <p:nvSpPr>
          <p:cNvPr name="TextBox 12" id="12"/>
          <p:cNvSpPr txBox="true"/>
          <p:nvPr/>
        </p:nvSpPr>
        <p:spPr>
          <a:xfrm rot="0">
            <a:off x="5346331" y="5207045"/>
            <a:ext cx="814963" cy="426085"/>
          </a:xfrm>
          <a:prstGeom prst="rect">
            <a:avLst/>
          </a:prstGeom>
        </p:spPr>
        <p:txBody>
          <a:bodyPr anchor="t" rtlCol="false" tIns="0" lIns="0" bIns="0" rIns="0">
            <a:spAutoFit/>
          </a:bodyPr>
          <a:lstStyle/>
          <a:p>
            <a:pPr>
              <a:lnSpc>
                <a:spcPts val="3080"/>
              </a:lnSpc>
            </a:pPr>
            <a:r>
              <a:rPr lang="en-US" sz="2800">
                <a:solidFill>
                  <a:srgbClr val="171717"/>
                </a:solidFill>
                <a:latin typeface="Poppins Medium"/>
              </a:rPr>
              <a:t>02</a:t>
            </a:r>
          </a:p>
        </p:txBody>
      </p:sp>
      <p:sp>
        <p:nvSpPr>
          <p:cNvPr name="TextBox 13" id="13"/>
          <p:cNvSpPr txBox="true"/>
          <p:nvPr/>
        </p:nvSpPr>
        <p:spPr>
          <a:xfrm rot="0">
            <a:off x="5346331" y="4259096"/>
            <a:ext cx="814963" cy="426085"/>
          </a:xfrm>
          <a:prstGeom prst="rect">
            <a:avLst/>
          </a:prstGeom>
        </p:spPr>
        <p:txBody>
          <a:bodyPr anchor="t" rtlCol="false" tIns="0" lIns="0" bIns="0" rIns="0">
            <a:spAutoFit/>
          </a:bodyPr>
          <a:lstStyle/>
          <a:p>
            <a:pPr>
              <a:lnSpc>
                <a:spcPts val="3080"/>
              </a:lnSpc>
            </a:pPr>
            <a:r>
              <a:rPr lang="en-US" sz="2800">
                <a:solidFill>
                  <a:srgbClr val="171717"/>
                </a:solidFill>
                <a:latin typeface="Poppins Medium"/>
              </a:rPr>
              <a:t>01</a:t>
            </a:r>
          </a:p>
        </p:txBody>
      </p:sp>
      <p:sp>
        <p:nvSpPr>
          <p:cNvPr name="TextBox 14" id="14"/>
          <p:cNvSpPr txBox="true"/>
          <p:nvPr/>
        </p:nvSpPr>
        <p:spPr>
          <a:xfrm rot="0">
            <a:off x="5346331" y="6154995"/>
            <a:ext cx="814963" cy="426085"/>
          </a:xfrm>
          <a:prstGeom prst="rect">
            <a:avLst/>
          </a:prstGeom>
        </p:spPr>
        <p:txBody>
          <a:bodyPr anchor="t" rtlCol="false" tIns="0" lIns="0" bIns="0" rIns="0">
            <a:spAutoFit/>
          </a:bodyPr>
          <a:lstStyle/>
          <a:p>
            <a:pPr>
              <a:lnSpc>
                <a:spcPts val="3080"/>
              </a:lnSpc>
            </a:pPr>
            <a:r>
              <a:rPr lang="en-US" sz="2800">
                <a:solidFill>
                  <a:srgbClr val="171717"/>
                </a:solidFill>
                <a:latin typeface="Poppins Medium"/>
              </a:rPr>
              <a:t>03</a:t>
            </a:r>
          </a:p>
        </p:txBody>
      </p:sp>
      <p:sp>
        <p:nvSpPr>
          <p:cNvPr name="TextBox 15" id="15"/>
          <p:cNvSpPr txBox="true"/>
          <p:nvPr/>
        </p:nvSpPr>
        <p:spPr>
          <a:xfrm rot="0">
            <a:off x="5346331" y="7102944"/>
            <a:ext cx="814963" cy="426085"/>
          </a:xfrm>
          <a:prstGeom prst="rect">
            <a:avLst/>
          </a:prstGeom>
        </p:spPr>
        <p:txBody>
          <a:bodyPr anchor="t" rtlCol="false" tIns="0" lIns="0" bIns="0" rIns="0">
            <a:spAutoFit/>
          </a:bodyPr>
          <a:lstStyle/>
          <a:p>
            <a:pPr>
              <a:lnSpc>
                <a:spcPts val="3080"/>
              </a:lnSpc>
            </a:pPr>
            <a:r>
              <a:rPr lang="en-US" sz="2800">
                <a:solidFill>
                  <a:srgbClr val="171717"/>
                </a:solidFill>
                <a:latin typeface="Poppins Medium"/>
              </a:rPr>
              <a:t>04</a:t>
            </a:r>
          </a:p>
        </p:txBody>
      </p:sp>
      <p:sp>
        <p:nvSpPr>
          <p:cNvPr name="TextBox 16" id="16"/>
          <p:cNvSpPr txBox="true"/>
          <p:nvPr/>
        </p:nvSpPr>
        <p:spPr>
          <a:xfrm rot="0">
            <a:off x="11691031" y="3311146"/>
            <a:ext cx="814963" cy="426085"/>
          </a:xfrm>
          <a:prstGeom prst="rect">
            <a:avLst/>
          </a:prstGeom>
        </p:spPr>
        <p:txBody>
          <a:bodyPr anchor="t" rtlCol="false" tIns="0" lIns="0" bIns="0" rIns="0">
            <a:spAutoFit/>
          </a:bodyPr>
          <a:lstStyle/>
          <a:p>
            <a:pPr>
              <a:lnSpc>
                <a:spcPts val="3080"/>
              </a:lnSpc>
            </a:pPr>
            <a:r>
              <a:rPr lang="en-US" sz="2800">
                <a:solidFill>
                  <a:srgbClr val="171717"/>
                </a:solidFill>
                <a:latin typeface="Poppins Medium"/>
              </a:rPr>
              <a:t>05</a:t>
            </a:r>
          </a:p>
        </p:txBody>
      </p:sp>
      <p:sp>
        <p:nvSpPr>
          <p:cNvPr name="TextBox 17" id="17"/>
          <p:cNvSpPr txBox="true"/>
          <p:nvPr/>
        </p:nvSpPr>
        <p:spPr>
          <a:xfrm rot="0">
            <a:off x="11691031" y="5207045"/>
            <a:ext cx="814963" cy="426085"/>
          </a:xfrm>
          <a:prstGeom prst="rect">
            <a:avLst/>
          </a:prstGeom>
        </p:spPr>
        <p:txBody>
          <a:bodyPr anchor="t" rtlCol="false" tIns="0" lIns="0" bIns="0" rIns="0">
            <a:spAutoFit/>
          </a:bodyPr>
          <a:lstStyle/>
          <a:p>
            <a:pPr>
              <a:lnSpc>
                <a:spcPts val="3080"/>
              </a:lnSpc>
            </a:pPr>
            <a:r>
              <a:rPr lang="en-US" sz="2800">
                <a:solidFill>
                  <a:srgbClr val="171717"/>
                </a:solidFill>
                <a:latin typeface="Poppins Medium"/>
              </a:rPr>
              <a:t>07</a:t>
            </a:r>
          </a:p>
        </p:txBody>
      </p:sp>
      <p:sp>
        <p:nvSpPr>
          <p:cNvPr name="TextBox 18" id="18"/>
          <p:cNvSpPr txBox="true"/>
          <p:nvPr/>
        </p:nvSpPr>
        <p:spPr>
          <a:xfrm rot="0">
            <a:off x="11691031" y="4259096"/>
            <a:ext cx="814963" cy="426085"/>
          </a:xfrm>
          <a:prstGeom prst="rect">
            <a:avLst/>
          </a:prstGeom>
        </p:spPr>
        <p:txBody>
          <a:bodyPr anchor="t" rtlCol="false" tIns="0" lIns="0" bIns="0" rIns="0">
            <a:spAutoFit/>
          </a:bodyPr>
          <a:lstStyle/>
          <a:p>
            <a:pPr>
              <a:lnSpc>
                <a:spcPts val="3080"/>
              </a:lnSpc>
            </a:pPr>
            <a:r>
              <a:rPr lang="en-US" sz="2800">
                <a:solidFill>
                  <a:srgbClr val="171717"/>
                </a:solidFill>
                <a:latin typeface="Poppins Medium"/>
              </a:rPr>
              <a:t>06</a:t>
            </a:r>
          </a:p>
        </p:txBody>
      </p:sp>
      <p:sp>
        <p:nvSpPr>
          <p:cNvPr name="TextBox 19" id="19"/>
          <p:cNvSpPr txBox="true"/>
          <p:nvPr/>
        </p:nvSpPr>
        <p:spPr>
          <a:xfrm rot="0">
            <a:off x="11691031" y="6154995"/>
            <a:ext cx="814963" cy="426085"/>
          </a:xfrm>
          <a:prstGeom prst="rect">
            <a:avLst/>
          </a:prstGeom>
        </p:spPr>
        <p:txBody>
          <a:bodyPr anchor="t" rtlCol="false" tIns="0" lIns="0" bIns="0" rIns="0">
            <a:spAutoFit/>
          </a:bodyPr>
          <a:lstStyle/>
          <a:p>
            <a:pPr>
              <a:lnSpc>
                <a:spcPts val="3080"/>
              </a:lnSpc>
            </a:pPr>
            <a:r>
              <a:rPr lang="en-US" sz="2800">
                <a:solidFill>
                  <a:srgbClr val="171717"/>
                </a:solidFill>
                <a:latin typeface="Poppins Medium"/>
              </a:rPr>
              <a:t>08</a:t>
            </a:r>
          </a:p>
        </p:txBody>
      </p:sp>
      <p:sp>
        <p:nvSpPr>
          <p:cNvPr name="TextBox 20" id="20"/>
          <p:cNvSpPr txBox="true"/>
          <p:nvPr/>
        </p:nvSpPr>
        <p:spPr>
          <a:xfrm rot="0">
            <a:off x="11691031" y="7102944"/>
            <a:ext cx="814963" cy="426085"/>
          </a:xfrm>
          <a:prstGeom prst="rect">
            <a:avLst/>
          </a:prstGeom>
        </p:spPr>
        <p:txBody>
          <a:bodyPr anchor="t" rtlCol="false" tIns="0" lIns="0" bIns="0" rIns="0">
            <a:spAutoFit/>
          </a:bodyPr>
          <a:lstStyle/>
          <a:p>
            <a:pPr>
              <a:lnSpc>
                <a:spcPts val="3080"/>
              </a:lnSpc>
            </a:pPr>
            <a:r>
              <a:rPr lang="en-US" sz="2800">
                <a:solidFill>
                  <a:srgbClr val="171717"/>
                </a:solidFill>
                <a:latin typeface="Poppins Medium"/>
              </a:rPr>
              <a:t>09</a:t>
            </a:r>
          </a:p>
        </p:txBody>
      </p:sp>
      <p:sp>
        <p:nvSpPr>
          <p:cNvPr name="TextBox 21" id="21"/>
          <p:cNvSpPr txBox="true"/>
          <p:nvPr/>
        </p:nvSpPr>
        <p:spPr>
          <a:xfrm rot="0">
            <a:off x="6311881" y="4258998"/>
            <a:ext cx="4490323" cy="397510"/>
          </a:xfrm>
          <a:prstGeom prst="rect">
            <a:avLst/>
          </a:prstGeom>
        </p:spPr>
        <p:txBody>
          <a:bodyPr anchor="t" rtlCol="false" tIns="0" lIns="0" bIns="0" rIns="0">
            <a:spAutoFit/>
          </a:bodyPr>
          <a:lstStyle/>
          <a:p>
            <a:pPr>
              <a:lnSpc>
                <a:spcPts val="3080"/>
              </a:lnSpc>
            </a:pPr>
            <a:r>
              <a:rPr lang="en-US" sz="2800">
                <a:solidFill>
                  <a:srgbClr val="171717"/>
                </a:solidFill>
                <a:latin typeface="Poppins Light"/>
              </a:rPr>
              <a:t>Introduction</a:t>
            </a:r>
          </a:p>
        </p:txBody>
      </p:sp>
      <p:sp>
        <p:nvSpPr>
          <p:cNvPr name="TextBox 22" id="22"/>
          <p:cNvSpPr txBox="true"/>
          <p:nvPr/>
        </p:nvSpPr>
        <p:spPr>
          <a:xfrm rot="0">
            <a:off x="6311881" y="3366188"/>
            <a:ext cx="4490323" cy="397510"/>
          </a:xfrm>
          <a:prstGeom prst="rect">
            <a:avLst/>
          </a:prstGeom>
        </p:spPr>
        <p:txBody>
          <a:bodyPr anchor="t" rtlCol="false" tIns="0" lIns="0" bIns="0" rIns="0">
            <a:spAutoFit/>
          </a:bodyPr>
          <a:lstStyle/>
          <a:p>
            <a:pPr>
              <a:lnSpc>
                <a:spcPts val="3080"/>
              </a:lnSpc>
            </a:pPr>
            <a:r>
              <a:rPr lang="en-US" sz="2800">
                <a:solidFill>
                  <a:srgbClr val="171717"/>
                </a:solidFill>
                <a:latin typeface="Poppins Light"/>
              </a:rPr>
              <a:t>Meet our team</a:t>
            </a:r>
          </a:p>
        </p:txBody>
      </p:sp>
      <p:sp>
        <p:nvSpPr>
          <p:cNvPr name="TextBox 23" id="23"/>
          <p:cNvSpPr txBox="true"/>
          <p:nvPr/>
        </p:nvSpPr>
        <p:spPr>
          <a:xfrm rot="0">
            <a:off x="12331666" y="5265201"/>
            <a:ext cx="4490323" cy="397510"/>
          </a:xfrm>
          <a:prstGeom prst="rect">
            <a:avLst/>
          </a:prstGeom>
        </p:spPr>
        <p:txBody>
          <a:bodyPr anchor="t" rtlCol="false" tIns="0" lIns="0" bIns="0" rIns="0">
            <a:spAutoFit/>
          </a:bodyPr>
          <a:lstStyle/>
          <a:p>
            <a:pPr>
              <a:lnSpc>
                <a:spcPts val="3080"/>
              </a:lnSpc>
            </a:pPr>
            <a:r>
              <a:rPr lang="en-US" sz="2800">
                <a:solidFill>
                  <a:srgbClr val="171717"/>
                </a:solidFill>
                <a:latin typeface="Poppins Light"/>
              </a:rPr>
              <a:t>Requirements</a:t>
            </a:r>
          </a:p>
        </p:txBody>
      </p:sp>
      <p:sp>
        <p:nvSpPr>
          <p:cNvPr name="TextBox 24" id="24"/>
          <p:cNvSpPr txBox="true"/>
          <p:nvPr/>
        </p:nvSpPr>
        <p:spPr>
          <a:xfrm rot="0">
            <a:off x="6311881" y="5172075"/>
            <a:ext cx="4490323" cy="397510"/>
          </a:xfrm>
          <a:prstGeom prst="rect">
            <a:avLst/>
          </a:prstGeom>
        </p:spPr>
        <p:txBody>
          <a:bodyPr anchor="t" rtlCol="false" tIns="0" lIns="0" bIns="0" rIns="0">
            <a:spAutoFit/>
          </a:bodyPr>
          <a:lstStyle/>
          <a:p>
            <a:pPr>
              <a:lnSpc>
                <a:spcPts val="3080"/>
              </a:lnSpc>
            </a:pPr>
            <a:r>
              <a:rPr lang="en-US" sz="2800">
                <a:solidFill>
                  <a:srgbClr val="171717"/>
                </a:solidFill>
                <a:latin typeface="Poppins Light"/>
              </a:rPr>
              <a:t>Project Roadmap</a:t>
            </a:r>
          </a:p>
        </p:txBody>
      </p:sp>
      <p:sp>
        <p:nvSpPr>
          <p:cNvPr name="TextBox 25" id="25"/>
          <p:cNvSpPr txBox="true"/>
          <p:nvPr/>
        </p:nvSpPr>
        <p:spPr>
          <a:xfrm rot="0">
            <a:off x="12331666" y="7131519"/>
            <a:ext cx="4490323" cy="397510"/>
          </a:xfrm>
          <a:prstGeom prst="rect">
            <a:avLst/>
          </a:prstGeom>
        </p:spPr>
        <p:txBody>
          <a:bodyPr anchor="t" rtlCol="false" tIns="0" lIns="0" bIns="0" rIns="0">
            <a:spAutoFit/>
          </a:bodyPr>
          <a:lstStyle/>
          <a:p>
            <a:pPr>
              <a:lnSpc>
                <a:spcPts val="3080"/>
              </a:lnSpc>
            </a:pPr>
            <a:r>
              <a:rPr lang="en-US" sz="2800">
                <a:solidFill>
                  <a:srgbClr val="171717"/>
                </a:solidFill>
                <a:latin typeface="Poppins Light"/>
              </a:rPr>
              <a:t>Thank you</a:t>
            </a:r>
          </a:p>
        </p:txBody>
      </p:sp>
      <p:sp>
        <p:nvSpPr>
          <p:cNvPr name="TextBox 26" id="26"/>
          <p:cNvSpPr txBox="true"/>
          <p:nvPr/>
        </p:nvSpPr>
        <p:spPr>
          <a:xfrm rot="0">
            <a:off x="12331666" y="3339721"/>
            <a:ext cx="4490323" cy="397510"/>
          </a:xfrm>
          <a:prstGeom prst="rect">
            <a:avLst/>
          </a:prstGeom>
        </p:spPr>
        <p:txBody>
          <a:bodyPr anchor="t" rtlCol="false" tIns="0" lIns="0" bIns="0" rIns="0">
            <a:spAutoFit/>
          </a:bodyPr>
          <a:lstStyle/>
          <a:p>
            <a:pPr>
              <a:lnSpc>
                <a:spcPts val="3080"/>
              </a:lnSpc>
            </a:pPr>
            <a:r>
              <a:rPr lang="en-US" sz="2800">
                <a:solidFill>
                  <a:srgbClr val="171717"/>
                </a:solidFill>
                <a:latin typeface="Poppins Light"/>
              </a:rPr>
              <a:t>Limitations</a:t>
            </a:r>
          </a:p>
        </p:txBody>
      </p:sp>
      <p:sp>
        <p:nvSpPr>
          <p:cNvPr name="TextBox 27" id="27"/>
          <p:cNvSpPr txBox="true"/>
          <p:nvPr/>
        </p:nvSpPr>
        <p:spPr>
          <a:xfrm rot="0">
            <a:off x="12331666" y="4346831"/>
            <a:ext cx="4490323" cy="397510"/>
          </a:xfrm>
          <a:prstGeom prst="rect">
            <a:avLst/>
          </a:prstGeom>
        </p:spPr>
        <p:txBody>
          <a:bodyPr anchor="t" rtlCol="false" tIns="0" lIns="0" bIns="0" rIns="0">
            <a:spAutoFit/>
          </a:bodyPr>
          <a:lstStyle/>
          <a:p>
            <a:pPr>
              <a:lnSpc>
                <a:spcPts val="3080"/>
              </a:lnSpc>
            </a:pPr>
            <a:r>
              <a:rPr lang="en-US" sz="2800">
                <a:solidFill>
                  <a:srgbClr val="171717"/>
                </a:solidFill>
                <a:latin typeface="Poppins Light"/>
              </a:rPr>
              <a:t>Data Visualizations</a:t>
            </a:r>
          </a:p>
        </p:txBody>
      </p:sp>
      <p:sp>
        <p:nvSpPr>
          <p:cNvPr name="TextBox 28" id="28"/>
          <p:cNvSpPr txBox="true"/>
          <p:nvPr/>
        </p:nvSpPr>
        <p:spPr>
          <a:xfrm rot="0">
            <a:off x="12331666" y="6215161"/>
            <a:ext cx="4490323" cy="397510"/>
          </a:xfrm>
          <a:prstGeom prst="rect">
            <a:avLst/>
          </a:prstGeom>
        </p:spPr>
        <p:txBody>
          <a:bodyPr anchor="t" rtlCol="false" tIns="0" lIns="0" bIns="0" rIns="0">
            <a:spAutoFit/>
          </a:bodyPr>
          <a:lstStyle/>
          <a:p>
            <a:pPr>
              <a:lnSpc>
                <a:spcPts val="3080"/>
              </a:lnSpc>
            </a:pPr>
            <a:r>
              <a:rPr lang="en-US" sz="2800">
                <a:solidFill>
                  <a:srgbClr val="171717"/>
                </a:solidFill>
                <a:latin typeface="Poppins Light"/>
              </a:rPr>
              <a:t>Questions</a:t>
            </a:r>
          </a:p>
        </p:txBody>
      </p:sp>
      <p:sp>
        <p:nvSpPr>
          <p:cNvPr name="TextBox 29" id="29"/>
          <p:cNvSpPr txBox="true"/>
          <p:nvPr/>
        </p:nvSpPr>
        <p:spPr>
          <a:xfrm rot="0">
            <a:off x="6311881" y="6183570"/>
            <a:ext cx="4490323" cy="397510"/>
          </a:xfrm>
          <a:prstGeom prst="rect">
            <a:avLst/>
          </a:prstGeom>
        </p:spPr>
        <p:txBody>
          <a:bodyPr anchor="t" rtlCol="false" tIns="0" lIns="0" bIns="0" rIns="0">
            <a:spAutoFit/>
          </a:bodyPr>
          <a:lstStyle/>
          <a:p>
            <a:pPr>
              <a:lnSpc>
                <a:spcPts val="3080"/>
              </a:lnSpc>
            </a:pPr>
            <a:r>
              <a:rPr lang="en-US" sz="2800">
                <a:solidFill>
                  <a:srgbClr val="171717"/>
                </a:solidFill>
                <a:latin typeface="Poppins Light"/>
              </a:rPr>
              <a:t>Data Warehousing</a:t>
            </a:r>
          </a:p>
        </p:txBody>
      </p:sp>
      <p:sp>
        <p:nvSpPr>
          <p:cNvPr name="TextBox 30" id="30"/>
          <p:cNvSpPr txBox="true"/>
          <p:nvPr/>
        </p:nvSpPr>
        <p:spPr>
          <a:xfrm rot="0">
            <a:off x="6311881" y="7131519"/>
            <a:ext cx="4490323" cy="397510"/>
          </a:xfrm>
          <a:prstGeom prst="rect">
            <a:avLst/>
          </a:prstGeom>
        </p:spPr>
        <p:txBody>
          <a:bodyPr anchor="t" rtlCol="false" tIns="0" lIns="0" bIns="0" rIns="0">
            <a:spAutoFit/>
          </a:bodyPr>
          <a:lstStyle/>
          <a:p>
            <a:pPr>
              <a:lnSpc>
                <a:spcPts val="3080"/>
              </a:lnSpc>
            </a:pPr>
            <a:r>
              <a:rPr lang="en-US" sz="2800">
                <a:solidFill>
                  <a:srgbClr val="171717"/>
                </a:solidFill>
                <a:latin typeface="Poppins Light"/>
              </a:rPr>
              <a:t>Flask</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5922405">
            <a:off x="1966202" y="4150055"/>
            <a:ext cx="19672020" cy="22291241"/>
          </a:xfrm>
          <a:custGeom>
            <a:avLst/>
            <a:gdLst/>
            <a:ahLst/>
            <a:cxnLst/>
            <a:rect r="r" b="b" t="t" l="l"/>
            <a:pathLst>
              <a:path h="22291241" w="19672020">
                <a:moveTo>
                  <a:pt x="0" y="0"/>
                </a:moveTo>
                <a:lnTo>
                  <a:pt x="19672020" y="0"/>
                </a:lnTo>
                <a:lnTo>
                  <a:pt x="19672020" y="22291241"/>
                </a:lnTo>
                <a:lnTo>
                  <a:pt x="0" y="2229124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4240861" y="3437850"/>
            <a:ext cx="3318526" cy="5093456"/>
            <a:chOff x="0" y="0"/>
            <a:chExt cx="4424702" cy="6791275"/>
          </a:xfrm>
        </p:grpSpPr>
        <p:pic>
          <p:nvPicPr>
            <p:cNvPr name="Picture 4" id="4"/>
            <p:cNvPicPr>
              <a:picLocks noChangeAspect="true"/>
            </p:cNvPicPr>
            <p:nvPr/>
          </p:nvPicPr>
          <p:blipFill>
            <a:blip r:embed="rId4"/>
            <a:srcRect l="17423" t="0" r="17423" b="0"/>
            <a:stretch>
              <a:fillRect/>
            </a:stretch>
          </p:blipFill>
          <p:spPr>
            <a:xfrm flipH="false" flipV="false">
              <a:off x="0" y="0"/>
              <a:ext cx="4424702" cy="6791275"/>
            </a:xfrm>
            <a:prstGeom prst="rect">
              <a:avLst/>
            </a:prstGeom>
          </p:spPr>
        </p:pic>
      </p:grpSp>
      <p:grpSp>
        <p:nvGrpSpPr>
          <p:cNvPr name="Group 5" id="5"/>
          <p:cNvGrpSpPr/>
          <p:nvPr/>
        </p:nvGrpSpPr>
        <p:grpSpPr>
          <a:xfrm rot="0">
            <a:off x="7459360" y="3437850"/>
            <a:ext cx="3012693" cy="5093456"/>
            <a:chOff x="0" y="0"/>
            <a:chExt cx="4016925" cy="6791275"/>
          </a:xfrm>
        </p:grpSpPr>
        <p:pic>
          <p:nvPicPr>
            <p:cNvPr name="Picture 6" id="6"/>
            <p:cNvPicPr>
              <a:picLocks noChangeAspect="true"/>
            </p:cNvPicPr>
            <p:nvPr/>
          </p:nvPicPr>
          <p:blipFill>
            <a:blip r:embed="rId5"/>
            <a:srcRect l="7126" t="0" r="7126" b="0"/>
            <a:stretch>
              <a:fillRect/>
            </a:stretch>
          </p:blipFill>
          <p:spPr>
            <a:xfrm flipH="false" flipV="false">
              <a:off x="0" y="0"/>
              <a:ext cx="4016925" cy="6791275"/>
            </a:xfrm>
            <a:prstGeom prst="rect">
              <a:avLst/>
            </a:prstGeom>
          </p:spPr>
        </p:pic>
      </p:grpSp>
      <p:grpSp>
        <p:nvGrpSpPr>
          <p:cNvPr name="Group 7" id="7"/>
          <p:cNvGrpSpPr/>
          <p:nvPr/>
        </p:nvGrpSpPr>
        <p:grpSpPr>
          <a:xfrm rot="0">
            <a:off x="1028700" y="3437850"/>
            <a:ext cx="2998807" cy="5093456"/>
            <a:chOff x="0" y="0"/>
            <a:chExt cx="3998409" cy="6791275"/>
          </a:xfrm>
        </p:grpSpPr>
        <p:pic>
          <p:nvPicPr>
            <p:cNvPr name="Picture 8" id="8"/>
            <p:cNvPicPr>
              <a:picLocks noChangeAspect="true"/>
            </p:cNvPicPr>
            <p:nvPr/>
          </p:nvPicPr>
          <p:blipFill>
            <a:blip r:embed="rId6"/>
            <a:srcRect l="10441" t="0" r="10441" b="0"/>
            <a:stretch>
              <a:fillRect/>
            </a:stretch>
          </p:blipFill>
          <p:spPr>
            <a:xfrm flipH="false" flipV="false">
              <a:off x="0" y="0"/>
              <a:ext cx="3998409" cy="6791275"/>
            </a:xfrm>
            <a:prstGeom prst="rect">
              <a:avLst/>
            </a:prstGeom>
          </p:spPr>
        </p:pic>
      </p:grpSp>
      <p:sp>
        <p:nvSpPr>
          <p:cNvPr name="Freeform 9" id="9"/>
          <p:cNvSpPr/>
          <p:nvPr/>
        </p:nvSpPr>
        <p:spPr>
          <a:xfrm flipH="false" flipV="false" rot="-5400000">
            <a:off x="1028700" y="5512274"/>
            <a:ext cx="3019032" cy="3019032"/>
          </a:xfrm>
          <a:custGeom>
            <a:avLst/>
            <a:gdLst/>
            <a:ahLst/>
            <a:cxnLst/>
            <a:rect r="r" b="b" t="t" l="l"/>
            <a:pathLst>
              <a:path h="3019032" w="3019032">
                <a:moveTo>
                  <a:pt x="0" y="0"/>
                </a:moveTo>
                <a:lnTo>
                  <a:pt x="3019032" y="0"/>
                </a:lnTo>
                <a:lnTo>
                  <a:pt x="3019032" y="3019032"/>
                </a:lnTo>
                <a:lnTo>
                  <a:pt x="0" y="3019032"/>
                </a:lnTo>
                <a:lnTo>
                  <a:pt x="0" y="0"/>
                </a:lnTo>
                <a:close/>
              </a:path>
            </a:pathLst>
          </a:custGeom>
          <a:blipFill>
            <a:blip r:embed="rId7">
              <a:alphaModFix amt="75000"/>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5400000">
            <a:off x="12706843" y="6646595"/>
            <a:ext cx="3019032" cy="3019032"/>
          </a:xfrm>
          <a:custGeom>
            <a:avLst/>
            <a:gdLst/>
            <a:ahLst/>
            <a:cxnLst/>
            <a:rect r="r" b="b" t="t" l="l"/>
            <a:pathLst>
              <a:path h="3019032" w="3019032">
                <a:moveTo>
                  <a:pt x="0" y="0"/>
                </a:moveTo>
                <a:lnTo>
                  <a:pt x="3019032" y="0"/>
                </a:lnTo>
                <a:lnTo>
                  <a:pt x="3019032" y="3019032"/>
                </a:lnTo>
                <a:lnTo>
                  <a:pt x="0" y="3019032"/>
                </a:lnTo>
                <a:lnTo>
                  <a:pt x="0" y="0"/>
                </a:lnTo>
                <a:close/>
              </a:path>
            </a:pathLst>
          </a:custGeom>
          <a:blipFill>
            <a:blip r:embed="rId7">
              <a:alphaModFix amt="75000"/>
              <a:extLst>
                <a:ext uri="{96DAC541-7B7A-43D3-8B79-37D633B846F1}">
                  <asvg:svgBlip xmlns:asvg="http://schemas.microsoft.com/office/drawing/2016/SVG/main" r:embed="rId8"/>
                </a:ext>
              </a:extLst>
            </a:blip>
            <a:stretch>
              <a:fillRect l="0" t="0" r="0" b="0"/>
            </a:stretch>
          </a:blipFill>
        </p:spPr>
      </p:sp>
      <p:sp>
        <p:nvSpPr>
          <p:cNvPr name="Freeform 11" id="11"/>
          <p:cNvSpPr/>
          <p:nvPr/>
        </p:nvSpPr>
        <p:spPr>
          <a:xfrm flipH="false" flipV="false" rot="-5400000">
            <a:off x="7453021" y="5512274"/>
            <a:ext cx="3019032" cy="3019032"/>
          </a:xfrm>
          <a:custGeom>
            <a:avLst/>
            <a:gdLst/>
            <a:ahLst/>
            <a:cxnLst/>
            <a:rect r="r" b="b" t="t" l="l"/>
            <a:pathLst>
              <a:path h="3019032" w="3019032">
                <a:moveTo>
                  <a:pt x="0" y="0"/>
                </a:moveTo>
                <a:lnTo>
                  <a:pt x="3019032" y="0"/>
                </a:lnTo>
                <a:lnTo>
                  <a:pt x="3019032" y="3019032"/>
                </a:lnTo>
                <a:lnTo>
                  <a:pt x="0" y="3019032"/>
                </a:lnTo>
                <a:lnTo>
                  <a:pt x="0" y="0"/>
                </a:lnTo>
                <a:close/>
              </a:path>
            </a:pathLst>
          </a:custGeom>
          <a:blipFill>
            <a:blip r:embed="rId7">
              <a:alphaModFix amt="75000"/>
              <a:extLst>
                <a:ext uri="{96DAC541-7B7A-43D3-8B79-37D633B846F1}">
                  <asvg:svgBlip xmlns:asvg="http://schemas.microsoft.com/office/drawing/2016/SVG/main" r:embed="rId8"/>
                </a:ext>
              </a:extLst>
            </a:blip>
            <a:stretch>
              <a:fillRect l="0" t="0" r="0" b="0"/>
            </a:stretch>
          </a:blipFill>
        </p:spPr>
      </p:sp>
      <p:sp>
        <p:nvSpPr>
          <p:cNvPr name="Freeform 12" id="12"/>
          <p:cNvSpPr/>
          <p:nvPr/>
        </p:nvSpPr>
        <p:spPr>
          <a:xfrm flipH="false" flipV="false" rot="0">
            <a:off x="14841578" y="-1295989"/>
            <a:ext cx="5603159" cy="5633889"/>
          </a:xfrm>
          <a:custGeom>
            <a:avLst/>
            <a:gdLst/>
            <a:ahLst/>
            <a:cxnLst/>
            <a:rect r="r" b="b" t="t" l="l"/>
            <a:pathLst>
              <a:path h="5633889" w="5603159">
                <a:moveTo>
                  <a:pt x="0" y="0"/>
                </a:moveTo>
                <a:lnTo>
                  <a:pt x="5603158" y="0"/>
                </a:lnTo>
                <a:lnTo>
                  <a:pt x="5603158" y="5633889"/>
                </a:lnTo>
                <a:lnTo>
                  <a:pt x="0" y="563388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3" id="13"/>
          <p:cNvSpPr txBox="true"/>
          <p:nvPr/>
        </p:nvSpPr>
        <p:spPr>
          <a:xfrm rot="0">
            <a:off x="518474" y="689105"/>
            <a:ext cx="12655514" cy="1806575"/>
          </a:xfrm>
          <a:prstGeom prst="rect">
            <a:avLst/>
          </a:prstGeom>
        </p:spPr>
        <p:txBody>
          <a:bodyPr anchor="t" rtlCol="false" tIns="0" lIns="0" bIns="0" rIns="0">
            <a:spAutoFit/>
          </a:bodyPr>
          <a:lstStyle/>
          <a:p>
            <a:pPr>
              <a:lnSpc>
                <a:spcPts val="6999"/>
              </a:lnSpc>
            </a:pPr>
            <a:r>
              <a:rPr lang="en-US" sz="6999">
                <a:solidFill>
                  <a:srgbClr val="FFFFFF"/>
                </a:solidFill>
                <a:latin typeface="Poppins Bold"/>
              </a:rPr>
              <a:t>Meet </a:t>
            </a:r>
          </a:p>
          <a:p>
            <a:pPr>
              <a:lnSpc>
                <a:spcPts val="6999"/>
              </a:lnSpc>
            </a:pPr>
            <a:r>
              <a:rPr lang="en-US" sz="6999">
                <a:solidFill>
                  <a:srgbClr val="FFFFFF"/>
                </a:solidFill>
                <a:latin typeface="Poppins Bold"/>
              </a:rPr>
              <a:t>Our Team</a:t>
            </a:r>
          </a:p>
        </p:txBody>
      </p:sp>
      <p:sp>
        <p:nvSpPr>
          <p:cNvPr name="TextBox 14" id="14"/>
          <p:cNvSpPr txBox="true"/>
          <p:nvPr/>
        </p:nvSpPr>
        <p:spPr>
          <a:xfrm rot="0">
            <a:off x="1280303" y="7749353"/>
            <a:ext cx="2353767" cy="260586"/>
          </a:xfrm>
          <a:prstGeom prst="rect">
            <a:avLst/>
          </a:prstGeom>
        </p:spPr>
        <p:txBody>
          <a:bodyPr anchor="t" rtlCol="false" tIns="0" lIns="0" bIns="0" rIns="0">
            <a:spAutoFit/>
          </a:bodyPr>
          <a:lstStyle/>
          <a:p>
            <a:pPr>
              <a:lnSpc>
                <a:spcPts val="2024"/>
              </a:lnSpc>
            </a:pPr>
            <a:r>
              <a:rPr lang="en-US" sz="1686">
                <a:solidFill>
                  <a:srgbClr val="FFFFFF"/>
                </a:solidFill>
                <a:latin typeface="Poppins Bold"/>
              </a:rPr>
              <a:t>Aayushi Daliparthi</a:t>
            </a:r>
          </a:p>
        </p:txBody>
      </p:sp>
      <p:sp>
        <p:nvSpPr>
          <p:cNvPr name="TextBox 15" id="15"/>
          <p:cNvSpPr txBox="true"/>
          <p:nvPr/>
        </p:nvSpPr>
        <p:spPr>
          <a:xfrm rot="0">
            <a:off x="4492464" y="7749353"/>
            <a:ext cx="2353767" cy="260586"/>
          </a:xfrm>
          <a:prstGeom prst="rect">
            <a:avLst/>
          </a:prstGeom>
        </p:spPr>
        <p:txBody>
          <a:bodyPr anchor="t" rtlCol="false" tIns="0" lIns="0" bIns="0" rIns="0">
            <a:spAutoFit/>
          </a:bodyPr>
          <a:lstStyle/>
          <a:p>
            <a:pPr>
              <a:lnSpc>
                <a:spcPts val="2024"/>
              </a:lnSpc>
            </a:pPr>
            <a:r>
              <a:rPr lang="en-US" sz="1686">
                <a:solidFill>
                  <a:srgbClr val="FFFFFF"/>
                </a:solidFill>
                <a:latin typeface="Poppins Bold"/>
              </a:rPr>
              <a:t>Smriti</a:t>
            </a:r>
          </a:p>
        </p:txBody>
      </p:sp>
      <p:sp>
        <p:nvSpPr>
          <p:cNvPr name="TextBox 16" id="16"/>
          <p:cNvSpPr txBox="true"/>
          <p:nvPr/>
        </p:nvSpPr>
        <p:spPr>
          <a:xfrm rot="0">
            <a:off x="7704625" y="7749353"/>
            <a:ext cx="2353767" cy="511646"/>
          </a:xfrm>
          <a:prstGeom prst="rect">
            <a:avLst/>
          </a:prstGeom>
        </p:spPr>
        <p:txBody>
          <a:bodyPr anchor="t" rtlCol="false" tIns="0" lIns="0" bIns="0" rIns="0">
            <a:spAutoFit/>
          </a:bodyPr>
          <a:lstStyle/>
          <a:p>
            <a:pPr>
              <a:lnSpc>
                <a:spcPts val="2024"/>
              </a:lnSpc>
            </a:pPr>
            <a:r>
              <a:rPr lang="en-US" sz="1686">
                <a:solidFill>
                  <a:srgbClr val="FFFFFF"/>
                </a:solidFill>
                <a:latin typeface="Poppins Bold"/>
              </a:rPr>
              <a:t>Pawanpreet Dhillon</a:t>
            </a:r>
          </a:p>
          <a:p>
            <a:pPr>
              <a:lnSpc>
                <a:spcPts val="2024"/>
              </a:lnSpc>
            </a:pP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3F4F6"/>
        </a:solidFill>
      </p:bgPr>
    </p:bg>
    <p:spTree>
      <p:nvGrpSpPr>
        <p:cNvPr id="1" name=""/>
        <p:cNvGrpSpPr/>
        <p:nvPr/>
      </p:nvGrpSpPr>
      <p:grpSpPr>
        <a:xfrm>
          <a:off x="0" y="0"/>
          <a:ext cx="0" cy="0"/>
          <a:chOff x="0" y="0"/>
          <a:chExt cx="0" cy="0"/>
        </a:xfrm>
      </p:grpSpPr>
      <p:sp>
        <p:nvSpPr>
          <p:cNvPr name="Freeform 2" id="2"/>
          <p:cNvSpPr/>
          <p:nvPr/>
        </p:nvSpPr>
        <p:spPr>
          <a:xfrm flipH="false" flipV="false" rot="0">
            <a:off x="16012811" y="791563"/>
            <a:ext cx="3056211" cy="3072972"/>
          </a:xfrm>
          <a:custGeom>
            <a:avLst/>
            <a:gdLst/>
            <a:ahLst/>
            <a:cxnLst/>
            <a:rect r="r" b="b" t="t" l="l"/>
            <a:pathLst>
              <a:path h="3072972" w="3056211">
                <a:moveTo>
                  <a:pt x="0" y="0"/>
                </a:moveTo>
                <a:lnTo>
                  <a:pt x="3056210" y="0"/>
                </a:lnTo>
                <a:lnTo>
                  <a:pt x="3056210" y="3072972"/>
                </a:lnTo>
                <a:lnTo>
                  <a:pt x="0" y="30729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0" y="0"/>
            <a:ext cx="18288000" cy="1613915"/>
            <a:chOff x="0" y="0"/>
            <a:chExt cx="6804942" cy="600536"/>
          </a:xfrm>
        </p:grpSpPr>
        <p:sp>
          <p:nvSpPr>
            <p:cNvPr name="Freeform 4" id="4"/>
            <p:cNvSpPr/>
            <p:nvPr/>
          </p:nvSpPr>
          <p:spPr>
            <a:xfrm flipH="false" flipV="false" rot="0">
              <a:off x="0" y="0"/>
              <a:ext cx="6804942" cy="600536"/>
            </a:xfrm>
            <a:custGeom>
              <a:avLst/>
              <a:gdLst/>
              <a:ahLst/>
              <a:cxnLst/>
              <a:rect r="r" b="b" t="t" l="l"/>
              <a:pathLst>
                <a:path h="600536" w="6804942">
                  <a:moveTo>
                    <a:pt x="0" y="0"/>
                  </a:moveTo>
                  <a:lnTo>
                    <a:pt x="6804942" y="0"/>
                  </a:lnTo>
                  <a:lnTo>
                    <a:pt x="6804942" y="600536"/>
                  </a:lnTo>
                  <a:lnTo>
                    <a:pt x="0" y="600536"/>
                  </a:lnTo>
                  <a:close/>
                </a:path>
              </a:pathLst>
            </a:custGeom>
            <a:solidFill>
              <a:srgbClr val="000C2E"/>
            </a:solidFill>
          </p:spPr>
        </p:sp>
      </p:grpSp>
      <p:sp>
        <p:nvSpPr>
          <p:cNvPr name="Freeform 5" id="5"/>
          <p:cNvSpPr/>
          <p:nvPr/>
        </p:nvSpPr>
        <p:spPr>
          <a:xfrm flipH="false" flipV="false" rot="0">
            <a:off x="1028700" y="654855"/>
            <a:ext cx="273415" cy="273415"/>
          </a:xfrm>
          <a:custGeom>
            <a:avLst/>
            <a:gdLst/>
            <a:ahLst/>
            <a:cxnLst/>
            <a:rect r="r" b="b" t="t" l="l"/>
            <a:pathLst>
              <a:path h="273415" w="273415">
                <a:moveTo>
                  <a:pt x="0" y="0"/>
                </a:moveTo>
                <a:lnTo>
                  <a:pt x="273415" y="0"/>
                </a:lnTo>
                <a:lnTo>
                  <a:pt x="273415" y="273415"/>
                </a:lnTo>
                <a:lnTo>
                  <a:pt x="0" y="27341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6" id="6"/>
          <p:cNvGrpSpPr/>
          <p:nvPr/>
        </p:nvGrpSpPr>
        <p:grpSpPr>
          <a:xfrm rot="0">
            <a:off x="0" y="1613915"/>
            <a:ext cx="12825841" cy="8673085"/>
            <a:chOff x="0" y="0"/>
            <a:chExt cx="6221730" cy="4207256"/>
          </a:xfrm>
        </p:grpSpPr>
        <p:sp>
          <p:nvSpPr>
            <p:cNvPr name="Freeform 7" id="7"/>
            <p:cNvSpPr/>
            <p:nvPr/>
          </p:nvSpPr>
          <p:spPr>
            <a:xfrm flipH="false" flipV="false" rot="0">
              <a:off x="0" y="0"/>
              <a:ext cx="6221730" cy="4207256"/>
            </a:xfrm>
            <a:custGeom>
              <a:avLst/>
              <a:gdLst/>
              <a:ahLst/>
              <a:cxnLst/>
              <a:rect r="r" b="b" t="t" l="l"/>
              <a:pathLst>
                <a:path h="4207256" w="6221730">
                  <a:moveTo>
                    <a:pt x="6221730" y="0"/>
                  </a:moveTo>
                  <a:lnTo>
                    <a:pt x="3877818" y="3979799"/>
                  </a:lnTo>
                  <a:cubicBezTo>
                    <a:pt x="3799239" y="4120238"/>
                    <a:pt x="3650888" y="4207238"/>
                    <a:pt x="3489960" y="4207256"/>
                  </a:cubicBezTo>
                  <a:lnTo>
                    <a:pt x="0" y="4207256"/>
                  </a:lnTo>
                  <a:lnTo>
                    <a:pt x="0" y="0"/>
                  </a:lnTo>
                  <a:close/>
                </a:path>
              </a:pathLst>
            </a:custGeom>
            <a:blipFill>
              <a:blip r:embed="rId6"/>
              <a:stretch>
                <a:fillRect l="0" t="-5455" r="0" b="-5455"/>
              </a:stretch>
            </a:blipFill>
          </p:spPr>
        </p:sp>
      </p:grpSp>
      <p:sp>
        <p:nvSpPr>
          <p:cNvPr name="Freeform 8" id="8"/>
          <p:cNvSpPr/>
          <p:nvPr/>
        </p:nvSpPr>
        <p:spPr>
          <a:xfrm flipH="false" flipV="false" rot="0">
            <a:off x="7068897" y="8750514"/>
            <a:ext cx="3056211" cy="3072972"/>
          </a:xfrm>
          <a:custGeom>
            <a:avLst/>
            <a:gdLst/>
            <a:ahLst/>
            <a:cxnLst/>
            <a:rect r="r" b="b" t="t" l="l"/>
            <a:pathLst>
              <a:path h="3072972" w="3056211">
                <a:moveTo>
                  <a:pt x="0" y="0"/>
                </a:moveTo>
                <a:lnTo>
                  <a:pt x="3056211" y="0"/>
                </a:lnTo>
                <a:lnTo>
                  <a:pt x="3056211" y="3072972"/>
                </a:lnTo>
                <a:lnTo>
                  <a:pt x="0" y="307297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9" id="9"/>
          <p:cNvSpPr txBox="true"/>
          <p:nvPr/>
        </p:nvSpPr>
        <p:spPr>
          <a:xfrm rot="0">
            <a:off x="11567609" y="4754563"/>
            <a:ext cx="6081944" cy="920750"/>
          </a:xfrm>
          <a:prstGeom prst="rect">
            <a:avLst/>
          </a:prstGeom>
        </p:spPr>
        <p:txBody>
          <a:bodyPr anchor="t" rtlCol="false" tIns="0" lIns="0" bIns="0" rIns="0">
            <a:spAutoFit/>
          </a:bodyPr>
          <a:lstStyle/>
          <a:p>
            <a:pPr>
              <a:lnSpc>
                <a:spcPts val="6999"/>
              </a:lnSpc>
            </a:pPr>
            <a:r>
              <a:rPr lang="en-US" sz="6999">
                <a:solidFill>
                  <a:srgbClr val="171717"/>
                </a:solidFill>
                <a:latin typeface="Poppins Bold"/>
              </a:rPr>
              <a:t>Introduction</a:t>
            </a:r>
          </a:p>
        </p:txBody>
      </p:sp>
      <p:sp>
        <p:nvSpPr>
          <p:cNvPr name="TextBox 10" id="10"/>
          <p:cNvSpPr txBox="true"/>
          <p:nvPr/>
        </p:nvSpPr>
        <p:spPr>
          <a:xfrm rot="0">
            <a:off x="1360569" y="774910"/>
            <a:ext cx="6654591" cy="184149"/>
          </a:xfrm>
          <a:prstGeom prst="rect">
            <a:avLst/>
          </a:prstGeom>
        </p:spPr>
        <p:txBody>
          <a:bodyPr anchor="t" rtlCol="false" tIns="0" lIns="0" bIns="0" rIns="0">
            <a:spAutoFit/>
          </a:bodyPr>
          <a:lstStyle/>
          <a:p>
            <a:pPr>
              <a:lnSpc>
                <a:spcPts val="982"/>
              </a:lnSpc>
            </a:pPr>
            <a:r>
              <a:rPr lang="en-US" sz="1964" spc="-98">
                <a:solidFill>
                  <a:srgbClr val="FFFFFF"/>
                </a:solidFill>
                <a:latin typeface="Mokoto Glitch 1"/>
              </a:rPr>
              <a:t>Crypto 20</a:t>
            </a:r>
          </a:p>
        </p:txBody>
      </p:sp>
      <p:sp>
        <p:nvSpPr>
          <p:cNvPr name="TextBox 11" id="11"/>
          <p:cNvSpPr txBox="true"/>
          <p:nvPr/>
        </p:nvSpPr>
        <p:spPr>
          <a:xfrm rot="0">
            <a:off x="10318799" y="6260886"/>
            <a:ext cx="7969201" cy="3676650"/>
          </a:xfrm>
          <a:prstGeom prst="rect">
            <a:avLst/>
          </a:prstGeom>
        </p:spPr>
        <p:txBody>
          <a:bodyPr anchor="t" rtlCol="false" tIns="0" lIns="0" bIns="0" rIns="0">
            <a:spAutoFit/>
          </a:bodyPr>
          <a:lstStyle/>
          <a:p>
            <a:pPr>
              <a:lnSpc>
                <a:spcPts val="2442"/>
              </a:lnSpc>
            </a:pPr>
            <a:r>
              <a:rPr lang="en-US" sz="2035">
                <a:solidFill>
                  <a:srgbClr val="171717"/>
                </a:solidFill>
                <a:latin typeface="Neue Machina"/>
              </a:rPr>
              <a:t>we aimed at revolutionizing data visualization through the creation of an interactive web page powered by data from Yahoo Finance. </a:t>
            </a:r>
          </a:p>
          <a:p>
            <a:pPr>
              <a:lnSpc>
                <a:spcPts val="2442"/>
              </a:lnSpc>
            </a:pPr>
          </a:p>
          <a:p>
            <a:pPr>
              <a:lnSpc>
                <a:spcPts val="2442"/>
              </a:lnSpc>
            </a:pPr>
            <a:r>
              <a:rPr lang="en-US" sz="2035">
                <a:solidFill>
                  <a:srgbClr val="171717"/>
                </a:solidFill>
                <a:latin typeface="Neue Machina"/>
              </a:rPr>
              <a:t>Our mission is clear: to harness the vast potential of financial data, meticulously collected, cleansed, and transformed into a structured SQL database hosted in the cloud. </a:t>
            </a:r>
          </a:p>
          <a:p>
            <a:pPr>
              <a:lnSpc>
                <a:spcPts val="2442"/>
              </a:lnSpc>
            </a:pPr>
          </a:p>
          <a:p>
            <a:pPr>
              <a:lnSpc>
                <a:spcPts val="2442"/>
              </a:lnSpc>
            </a:pPr>
            <a:r>
              <a:rPr lang="en-US" sz="2035">
                <a:solidFill>
                  <a:srgbClr val="171717"/>
                </a:solidFill>
                <a:latin typeface="Neue Machina"/>
              </a:rPr>
              <a:t>From there, we leverage the capabilities of JavaScript and the Flask framework to craft an engaging and intuitive web experience.</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C2E"/>
        </a:solidFill>
      </p:bgPr>
    </p:bg>
    <p:spTree>
      <p:nvGrpSpPr>
        <p:cNvPr id="1" name=""/>
        <p:cNvGrpSpPr/>
        <p:nvPr/>
      </p:nvGrpSpPr>
      <p:grpSpPr>
        <a:xfrm>
          <a:off x="0" y="0"/>
          <a:ext cx="0" cy="0"/>
          <a:chOff x="0" y="0"/>
          <a:chExt cx="0" cy="0"/>
        </a:xfrm>
      </p:grpSpPr>
      <p:sp>
        <p:nvSpPr>
          <p:cNvPr name="Freeform 2" id="2"/>
          <p:cNvSpPr/>
          <p:nvPr/>
        </p:nvSpPr>
        <p:spPr>
          <a:xfrm flipH="false" flipV="false" rot="0">
            <a:off x="14291200" y="-1457574"/>
            <a:ext cx="4667151" cy="4692748"/>
          </a:xfrm>
          <a:custGeom>
            <a:avLst/>
            <a:gdLst/>
            <a:ahLst/>
            <a:cxnLst/>
            <a:rect r="r" b="b" t="t" l="l"/>
            <a:pathLst>
              <a:path h="4692748" w="4667151">
                <a:moveTo>
                  <a:pt x="0" y="0"/>
                </a:moveTo>
                <a:lnTo>
                  <a:pt x="4667151" y="0"/>
                </a:lnTo>
                <a:lnTo>
                  <a:pt x="4667151" y="4692748"/>
                </a:lnTo>
                <a:lnTo>
                  <a:pt x="0" y="4692748"/>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912936" y="5299089"/>
            <a:ext cx="2565365" cy="2579435"/>
          </a:xfrm>
          <a:custGeom>
            <a:avLst/>
            <a:gdLst/>
            <a:ahLst/>
            <a:cxnLst/>
            <a:rect r="r" b="b" t="t" l="l"/>
            <a:pathLst>
              <a:path h="2579435" w="2565365">
                <a:moveTo>
                  <a:pt x="0" y="0"/>
                </a:moveTo>
                <a:lnTo>
                  <a:pt x="2565366" y="0"/>
                </a:lnTo>
                <a:lnTo>
                  <a:pt x="2565366" y="2579435"/>
                </a:lnTo>
                <a:lnTo>
                  <a:pt x="0" y="257943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4" id="4"/>
          <p:cNvGrpSpPr/>
          <p:nvPr/>
        </p:nvGrpSpPr>
        <p:grpSpPr>
          <a:xfrm rot="0">
            <a:off x="1028700" y="3539974"/>
            <a:ext cx="4038018" cy="756153"/>
            <a:chOff x="0" y="0"/>
            <a:chExt cx="27379214" cy="5126990"/>
          </a:xfrm>
        </p:grpSpPr>
        <p:sp>
          <p:nvSpPr>
            <p:cNvPr name="Freeform 5" id="5"/>
            <p:cNvSpPr/>
            <p:nvPr/>
          </p:nvSpPr>
          <p:spPr>
            <a:xfrm flipH="false" flipV="false" rot="0">
              <a:off x="0" y="0"/>
              <a:ext cx="27379216" cy="5126990"/>
            </a:xfrm>
            <a:custGeom>
              <a:avLst/>
              <a:gdLst/>
              <a:ahLst/>
              <a:cxnLst/>
              <a:rect r="r" b="b" t="t" l="l"/>
              <a:pathLst>
                <a:path h="5126990" w="27379216">
                  <a:moveTo>
                    <a:pt x="24557275" y="0"/>
                  </a:moveTo>
                  <a:lnTo>
                    <a:pt x="22345783" y="0"/>
                  </a:lnTo>
                  <a:lnTo>
                    <a:pt x="2821940" y="0"/>
                  </a:lnTo>
                  <a:lnTo>
                    <a:pt x="0" y="0"/>
                  </a:lnTo>
                  <a:lnTo>
                    <a:pt x="2821940" y="2564130"/>
                  </a:lnTo>
                  <a:lnTo>
                    <a:pt x="0" y="5126990"/>
                  </a:lnTo>
                  <a:lnTo>
                    <a:pt x="2821940" y="5126990"/>
                  </a:lnTo>
                  <a:lnTo>
                    <a:pt x="22345783" y="5126990"/>
                  </a:lnTo>
                  <a:lnTo>
                    <a:pt x="24557275" y="5126990"/>
                  </a:lnTo>
                  <a:lnTo>
                    <a:pt x="27379216" y="2564130"/>
                  </a:lnTo>
                  <a:lnTo>
                    <a:pt x="24557275" y="0"/>
                  </a:lnTo>
                  <a:close/>
                </a:path>
              </a:pathLst>
            </a:custGeom>
            <a:solidFill>
              <a:srgbClr val="FFFFFF"/>
            </a:solidFill>
          </p:spPr>
        </p:sp>
      </p:grpSp>
      <p:grpSp>
        <p:nvGrpSpPr>
          <p:cNvPr name="Group 6" id="6"/>
          <p:cNvGrpSpPr/>
          <p:nvPr/>
        </p:nvGrpSpPr>
        <p:grpSpPr>
          <a:xfrm rot="0">
            <a:off x="9144000" y="3539974"/>
            <a:ext cx="4038018" cy="756153"/>
            <a:chOff x="0" y="0"/>
            <a:chExt cx="27379214" cy="5126990"/>
          </a:xfrm>
        </p:grpSpPr>
        <p:sp>
          <p:nvSpPr>
            <p:cNvPr name="Freeform 7" id="7"/>
            <p:cNvSpPr/>
            <p:nvPr/>
          </p:nvSpPr>
          <p:spPr>
            <a:xfrm flipH="false" flipV="false" rot="0">
              <a:off x="0" y="0"/>
              <a:ext cx="27379216" cy="5126990"/>
            </a:xfrm>
            <a:custGeom>
              <a:avLst/>
              <a:gdLst/>
              <a:ahLst/>
              <a:cxnLst/>
              <a:rect r="r" b="b" t="t" l="l"/>
              <a:pathLst>
                <a:path h="5126990" w="27379216">
                  <a:moveTo>
                    <a:pt x="24557275" y="0"/>
                  </a:moveTo>
                  <a:lnTo>
                    <a:pt x="22345783" y="0"/>
                  </a:lnTo>
                  <a:lnTo>
                    <a:pt x="2821940" y="0"/>
                  </a:lnTo>
                  <a:lnTo>
                    <a:pt x="0" y="0"/>
                  </a:lnTo>
                  <a:lnTo>
                    <a:pt x="2821940" y="2564130"/>
                  </a:lnTo>
                  <a:lnTo>
                    <a:pt x="0" y="5126990"/>
                  </a:lnTo>
                  <a:lnTo>
                    <a:pt x="2821940" y="5126990"/>
                  </a:lnTo>
                  <a:lnTo>
                    <a:pt x="22345783" y="5126990"/>
                  </a:lnTo>
                  <a:lnTo>
                    <a:pt x="24557275" y="5126990"/>
                  </a:lnTo>
                  <a:lnTo>
                    <a:pt x="27379216" y="2564130"/>
                  </a:lnTo>
                  <a:lnTo>
                    <a:pt x="24557275" y="0"/>
                  </a:lnTo>
                  <a:close/>
                </a:path>
              </a:pathLst>
            </a:custGeom>
            <a:solidFill>
              <a:srgbClr val="FFFFFF"/>
            </a:solidFill>
          </p:spPr>
        </p:sp>
      </p:grpSp>
      <p:grpSp>
        <p:nvGrpSpPr>
          <p:cNvPr name="Group 8" id="8"/>
          <p:cNvGrpSpPr/>
          <p:nvPr/>
        </p:nvGrpSpPr>
        <p:grpSpPr>
          <a:xfrm rot="0">
            <a:off x="5105982" y="3539974"/>
            <a:ext cx="4038018" cy="756153"/>
            <a:chOff x="0" y="0"/>
            <a:chExt cx="27379214" cy="5126990"/>
          </a:xfrm>
        </p:grpSpPr>
        <p:sp>
          <p:nvSpPr>
            <p:cNvPr name="Freeform 9" id="9"/>
            <p:cNvSpPr/>
            <p:nvPr/>
          </p:nvSpPr>
          <p:spPr>
            <a:xfrm flipH="false" flipV="false" rot="0">
              <a:off x="0" y="0"/>
              <a:ext cx="27379216" cy="5126990"/>
            </a:xfrm>
            <a:custGeom>
              <a:avLst/>
              <a:gdLst/>
              <a:ahLst/>
              <a:cxnLst/>
              <a:rect r="r" b="b" t="t" l="l"/>
              <a:pathLst>
                <a:path h="5126990" w="27379216">
                  <a:moveTo>
                    <a:pt x="24557275" y="0"/>
                  </a:moveTo>
                  <a:lnTo>
                    <a:pt x="22345783" y="0"/>
                  </a:lnTo>
                  <a:lnTo>
                    <a:pt x="2821940" y="0"/>
                  </a:lnTo>
                  <a:lnTo>
                    <a:pt x="0" y="0"/>
                  </a:lnTo>
                  <a:lnTo>
                    <a:pt x="2821940" y="2564130"/>
                  </a:lnTo>
                  <a:lnTo>
                    <a:pt x="0" y="5126990"/>
                  </a:lnTo>
                  <a:lnTo>
                    <a:pt x="2821940" y="5126990"/>
                  </a:lnTo>
                  <a:lnTo>
                    <a:pt x="22345783" y="5126990"/>
                  </a:lnTo>
                  <a:lnTo>
                    <a:pt x="24557275" y="5126990"/>
                  </a:lnTo>
                  <a:lnTo>
                    <a:pt x="27379216" y="2564130"/>
                  </a:lnTo>
                  <a:lnTo>
                    <a:pt x="24557275" y="0"/>
                  </a:lnTo>
                  <a:close/>
                </a:path>
              </a:pathLst>
            </a:custGeom>
            <a:solidFill>
              <a:srgbClr val="FFFFFF"/>
            </a:solidFill>
          </p:spPr>
        </p:sp>
      </p:grpSp>
      <p:grpSp>
        <p:nvGrpSpPr>
          <p:cNvPr name="Group 10" id="10"/>
          <p:cNvGrpSpPr/>
          <p:nvPr/>
        </p:nvGrpSpPr>
        <p:grpSpPr>
          <a:xfrm rot="0">
            <a:off x="13221282" y="3539974"/>
            <a:ext cx="4038018" cy="756153"/>
            <a:chOff x="0" y="0"/>
            <a:chExt cx="27379214" cy="5126990"/>
          </a:xfrm>
        </p:grpSpPr>
        <p:sp>
          <p:nvSpPr>
            <p:cNvPr name="Freeform 11" id="11"/>
            <p:cNvSpPr/>
            <p:nvPr/>
          </p:nvSpPr>
          <p:spPr>
            <a:xfrm flipH="false" flipV="false" rot="0">
              <a:off x="0" y="0"/>
              <a:ext cx="27379216" cy="5126990"/>
            </a:xfrm>
            <a:custGeom>
              <a:avLst/>
              <a:gdLst/>
              <a:ahLst/>
              <a:cxnLst/>
              <a:rect r="r" b="b" t="t" l="l"/>
              <a:pathLst>
                <a:path h="5126990" w="27379216">
                  <a:moveTo>
                    <a:pt x="24557275" y="0"/>
                  </a:moveTo>
                  <a:lnTo>
                    <a:pt x="22345783" y="0"/>
                  </a:lnTo>
                  <a:lnTo>
                    <a:pt x="2821940" y="0"/>
                  </a:lnTo>
                  <a:lnTo>
                    <a:pt x="0" y="0"/>
                  </a:lnTo>
                  <a:lnTo>
                    <a:pt x="2821940" y="2564130"/>
                  </a:lnTo>
                  <a:lnTo>
                    <a:pt x="0" y="5126990"/>
                  </a:lnTo>
                  <a:lnTo>
                    <a:pt x="2821940" y="5126990"/>
                  </a:lnTo>
                  <a:lnTo>
                    <a:pt x="22345783" y="5126990"/>
                  </a:lnTo>
                  <a:lnTo>
                    <a:pt x="24557275" y="5126990"/>
                  </a:lnTo>
                  <a:lnTo>
                    <a:pt x="27379216" y="2564130"/>
                  </a:lnTo>
                  <a:lnTo>
                    <a:pt x="24557275" y="0"/>
                  </a:lnTo>
                  <a:close/>
                </a:path>
              </a:pathLst>
            </a:custGeom>
            <a:solidFill>
              <a:srgbClr val="FFFFFF"/>
            </a:solidFill>
          </p:spPr>
        </p:sp>
      </p:grpSp>
      <p:sp>
        <p:nvSpPr>
          <p:cNvPr name="AutoShape 12" id="12"/>
          <p:cNvSpPr/>
          <p:nvPr/>
        </p:nvSpPr>
        <p:spPr>
          <a:xfrm rot="-5400000">
            <a:off x="2539952" y="4609216"/>
            <a:ext cx="1015514" cy="0"/>
          </a:xfrm>
          <a:prstGeom prst="line">
            <a:avLst/>
          </a:prstGeom>
          <a:ln cap="flat" w="38100">
            <a:solidFill>
              <a:srgbClr val="99B9FF"/>
            </a:solidFill>
            <a:prstDash val="solid"/>
            <a:headEnd type="none" len="sm" w="sm"/>
            <a:tailEnd type="none" len="sm" w="sm"/>
          </a:ln>
        </p:spPr>
      </p:sp>
      <p:sp>
        <p:nvSpPr>
          <p:cNvPr name="AutoShape 13" id="13"/>
          <p:cNvSpPr/>
          <p:nvPr/>
        </p:nvSpPr>
        <p:spPr>
          <a:xfrm rot="-5400000">
            <a:off x="10655252" y="4609216"/>
            <a:ext cx="1015514" cy="0"/>
          </a:xfrm>
          <a:prstGeom prst="line">
            <a:avLst/>
          </a:prstGeom>
          <a:ln cap="flat" w="38100">
            <a:solidFill>
              <a:srgbClr val="99B9FF"/>
            </a:solidFill>
            <a:prstDash val="solid"/>
            <a:headEnd type="none" len="sm" w="sm"/>
            <a:tailEnd type="none" len="sm" w="sm"/>
          </a:ln>
        </p:spPr>
      </p:sp>
      <p:sp>
        <p:nvSpPr>
          <p:cNvPr name="AutoShape 14" id="14"/>
          <p:cNvSpPr/>
          <p:nvPr/>
        </p:nvSpPr>
        <p:spPr>
          <a:xfrm rot="-5400000">
            <a:off x="6617234" y="4609216"/>
            <a:ext cx="1015514" cy="0"/>
          </a:xfrm>
          <a:prstGeom prst="line">
            <a:avLst/>
          </a:prstGeom>
          <a:ln cap="flat" w="38100">
            <a:solidFill>
              <a:srgbClr val="99B9FF"/>
            </a:solidFill>
            <a:prstDash val="solid"/>
            <a:headEnd type="none" len="sm" w="sm"/>
            <a:tailEnd type="none" len="sm" w="sm"/>
          </a:ln>
        </p:spPr>
      </p:sp>
      <p:sp>
        <p:nvSpPr>
          <p:cNvPr name="AutoShape 15" id="15"/>
          <p:cNvSpPr/>
          <p:nvPr/>
        </p:nvSpPr>
        <p:spPr>
          <a:xfrm rot="-5400000">
            <a:off x="14732534" y="4609216"/>
            <a:ext cx="1015514" cy="0"/>
          </a:xfrm>
          <a:prstGeom prst="line">
            <a:avLst/>
          </a:prstGeom>
          <a:ln cap="flat" w="38100">
            <a:solidFill>
              <a:srgbClr val="99B9FF"/>
            </a:solidFill>
            <a:prstDash val="solid"/>
            <a:headEnd type="none" len="sm" w="sm"/>
            <a:tailEnd type="none" len="sm" w="sm"/>
          </a:ln>
        </p:spPr>
      </p:sp>
      <p:grpSp>
        <p:nvGrpSpPr>
          <p:cNvPr name="Group 16" id="16"/>
          <p:cNvGrpSpPr/>
          <p:nvPr/>
        </p:nvGrpSpPr>
        <p:grpSpPr>
          <a:xfrm rot="0">
            <a:off x="2854286" y="3804553"/>
            <a:ext cx="386847" cy="386847"/>
            <a:chOff x="0" y="0"/>
            <a:chExt cx="6350000" cy="6350000"/>
          </a:xfrm>
        </p:grpSpPr>
        <p:sp>
          <p:nvSpPr>
            <p:cNvPr name="Freeform 17" id="1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B9FF"/>
            </a:solidFill>
          </p:spPr>
        </p:sp>
      </p:grpSp>
      <p:grpSp>
        <p:nvGrpSpPr>
          <p:cNvPr name="Group 18" id="18"/>
          <p:cNvGrpSpPr/>
          <p:nvPr/>
        </p:nvGrpSpPr>
        <p:grpSpPr>
          <a:xfrm rot="0">
            <a:off x="10969586" y="3804553"/>
            <a:ext cx="386847" cy="386847"/>
            <a:chOff x="0" y="0"/>
            <a:chExt cx="6350000" cy="6350000"/>
          </a:xfrm>
        </p:grpSpPr>
        <p:sp>
          <p:nvSpPr>
            <p:cNvPr name="Freeform 19" id="1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B9FF"/>
            </a:solidFill>
          </p:spPr>
        </p:sp>
      </p:grpSp>
      <p:grpSp>
        <p:nvGrpSpPr>
          <p:cNvPr name="Group 20" id="20"/>
          <p:cNvGrpSpPr/>
          <p:nvPr/>
        </p:nvGrpSpPr>
        <p:grpSpPr>
          <a:xfrm rot="0">
            <a:off x="6931567" y="3804553"/>
            <a:ext cx="386847" cy="386847"/>
            <a:chOff x="0" y="0"/>
            <a:chExt cx="6350000" cy="6350000"/>
          </a:xfrm>
        </p:grpSpPr>
        <p:sp>
          <p:nvSpPr>
            <p:cNvPr name="Freeform 21" id="2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B9FF"/>
            </a:solidFill>
          </p:spPr>
        </p:sp>
      </p:grpSp>
      <p:grpSp>
        <p:nvGrpSpPr>
          <p:cNvPr name="Group 22" id="22"/>
          <p:cNvGrpSpPr/>
          <p:nvPr/>
        </p:nvGrpSpPr>
        <p:grpSpPr>
          <a:xfrm rot="0">
            <a:off x="15046867" y="3804553"/>
            <a:ext cx="386847" cy="386847"/>
            <a:chOff x="0" y="0"/>
            <a:chExt cx="6350000" cy="6350000"/>
          </a:xfrm>
        </p:grpSpPr>
        <p:sp>
          <p:nvSpPr>
            <p:cNvPr name="Freeform 23" id="2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B9FF"/>
            </a:solidFill>
          </p:spPr>
        </p:sp>
      </p:grpSp>
      <p:grpSp>
        <p:nvGrpSpPr>
          <p:cNvPr name="Group 24" id="24"/>
          <p:cNvGrpSpPr/>
          <p:nvPr/>
        </p:nvGrpSpPr>
        <p:grpSpPr>
          <a:xfrm rot="0">
            <a:off x="2275043" y="4755023"/>
            <a:ext cx="1545333" cy="1545333"/>
            <a:chOff x="0" y="0"/>
            <a:chExt cx="6350000" cy="6350000"/>
          </a:xfrm>
        </p:grpSpPr>
        <p:sp>
          <p:nvSpPr>
            <p:cNvPr name="Freeform 25" id="2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B9FF"/>
            </a:solidFill>
          </p:spPr>
        </p:sp>
      </p:grpSp>
      <p:grpSp>
        <p:nvGrpSpPr>
          <p:cNvPr name="Group 26" id="26"/>
          <p:cNvGrpSpPr/>
          <p:nvPr/>
        </p:nvGrpSpPr>
        <p:grpSpPr>
          <a:xfrm rot="0">
            <a:off x="10390343" y="4755023"/>
            <a:ext cx="1545333" cy="1545333"/>
            <a:chOff x="0" y="0"/>
            <a:chExt cx="6350000" cy="6350000"/>
          </a:xfrm>
        </p:grpSpPr>
        <p:sp>
          <p:nvSpPr>
            <p:cNvPr name="Freeform 27" id="2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B9FF"/>
            </a:solidFill>
          </p:spPr>
        </p:sp>
      </p:grpSp>
      <p:grpSp>
        <p:nvGrpSpPr>
          <p:cNvPr name="Group 28" id="28"/>
          <p:cNvGrpSpPr/>
          <p:nvPr/>
        </p:nvGrpSpPr>
        <p:grpSpPr>
          <a:xfrm rot="0">
            <a:off x="6352324" y="4755023"/>
            <a:ext cx="1545333" cy="1545333"/>
            <a:chOff x="0" y="0"/>
            <a:chExt cx="6350000" cy="6350000"/>
          </a:xfrm>
        </p:grpSpPr>
        <p:sp>
          <p:nvSpPr>
            <p:cNvPr name="Freeform 29" id="2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B9FF"/>
            </a:solidFill>
          </p:spPr>
        </p:sp>
      </p:grpSp>
      <p:grpSp>
        <p:nvGrpSpPr>
          <p:cNvPr name="Group 30" id="30"/>
          <p:cNvGrpSpPr/>
          <p:nvPr/>
        </p:nvGrpSpPr>
        <p:grpSpPr>
          <a:xfrm rot="0">
            <a:off x="14467624" y="4755023"/>
            <a:ext cx="1545333" cy="1545333"/>
            <a:chOff x="0" y="0"/>
            <a:chExt cx="6350000" cy="6350000"/>
          </a:xfrm>
        </p:grpSpPr>
        <p:sp>
          <p:nvSpPr>
            <p:cNvPr name="Freeform 31" id="3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99B9FF"/>
            </a:solidFill>
          </p:spPr>
        </p:sp>
      </p:grpSp>
      <p:grpSp>
        <p:nvGrpSpPr>
          <p:cNvPr name="Group 32" id="32"/>
          <p:cNvGrpSpPr/>
          <p:nvPr/>
        </p:nvGrpSpPr>
        <p:grpSpPr>
          <a:xfrm rot="0">
            <a:off x="2456840" y="4936819"/>
            <a:ext cx="1181739" cy="1181739"/>
            <a:chOff x="0" y="0"/>
            <a:chExt cx="6350000" cy="6350000"/>
          </a:xfrm>
        </p:grpSpPr>
        <p:sp>
          <p:nvSpPr>
            <p:cNvPr name="Freeform 33" id="3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4" id="34"/>
          <p:cNvGrpSpPr/>
          <p:nvPr/>
        </p:nvGrpSpPr>
        <p:grpSpPr>
          <a:xfrm rot="0">
            <a:off x="10572140" y="4936819"/>
            <a:ext cx="1181739" cy="1181739"/>
            <a:chOff x="0" y="0"/>
            <a:chExt cx="6350000" cy="6350000"/>
          </a:xfrm>
        </p:grpSpPr>
        <p:sp>
          <p:nvSpPr>
            <p:cNvPr name="Freeform 35" id="3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6" id="36"/>
          <p:cNvGrpSpPr/>
          <p:nvPr/>
        </p:nvGrpSpPr>
        <p:grpSpPr>
          <a:xfrm rot="0">
            <a:off x="6534121" y="4936819"/>
            <a:ext cx="1181739" cy="1181739"/>
            <a:chOff x="0" y="0"/>
            <a:chExt cx="6350000" cy="6350000"/>
          </a:xfrm>
        </p:grpSpPr>
        <p:sp>
          <p:nvSpPr>
            <p:cNvPr name="Freeform 37" id="37"/>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grpSp>
        <p:nvGrpSpPr>
          <p:cNvPr name="Group 38" id="38"/>
          <p:cNvGrpSpPr/>
          <p:nvPr/>
        </p:nvGrpSpPr>
        <p:grpSpPr>
          <a:xfrm rot="0">
            <a:off x="14649421" y="4936819"/>
            <a:ext cx="1181739" cy="1181739"/>
            <a:chOff x="0" y="0"/>
            <a:chExt cx="6350000" cy="6350000"/>
          </a:xfrm>
        </p:grpSpPr>
        <p:sp>
          <p:nvSpPr>
            <p:cNvPr name="Freeform 39" id="39"/>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FFFFF"/>
            </a:solidFill>
          </p:spPr>
        </p:sp>
      </p:grpSp>
      <p:sp>
        <p:nvSpPr>
          <p:cNvPr name="Freeform 40" id="40"/>
          <p:cNvSpPr/>
          <p:nvPr/>
        </p:nvSpPr>
        <p:spPr>
          <a:xfrm flipH="false" flipV="false" rot="0">
            <a:off x="-402124" y="-3326818"/>
            <a:ext cx="18690124" cy="12125218"/>
          </a:xfrm>
          <a:custGeom>
            <a:avLst/>
            <a:gdLst/>
            <a:ahLst/>
            <a:cxnLst/>
            <a:rect r="r" b="b" t="t" l="l"/>
            <a:pathLst>
              <a:path h="12125218" w="18690124">
                <a:moveTo>
                  <a:pt x="0" y="0"/>
                </a:moveTo>
                <a:lnTo>
                  <a:pt x="18690124" y="0"/>
                </a:lnTo>
                <a:lnTo>
                  <a:pt x="18690124" y="12125218"/>
                </a:lnTo>
                <a:lnTo>
                  <a:pt x="0" y="12125218"/>
                </a:lnTo>
                <a:lnTo>
                  <a:pt x="0" y="0"/>
                </a:lnTo>
                <a:close/>
              </a:path>
            </a:pathLst>
          </a:custGeom>
          <a:blipFill>
            <a:blip r:embed="rId4">
              <a:alphaModFix amt="19999"/>
            </a:blip>
            <a:stretch>
              <a:fillRect l="0" t="0" r="0" b="0"/>
            </a:stretch>
          </a:blipFill>
        </p:spPr>
      </p:sp>
      <p:sp>
        <p:nvSpPr>
          <p:cNvPr name="TextBox 41" id="41"/>
          <p:cNvSpPr txBox="true"/>
          <p:nvPr/>
        </p:nvSpPr>
        <p:spPr>
          <a:xfrm rot="0">
            <a:off x="1028700" y="1171575"/>
            <a:ext cx="10316312" cy="920750"/>
          </a:xfrm>
          <a:prstGeom prst="rect">
            <a:avLst/>
          </a:prstGeom>
        </p:spPr>
        <p:txBody>
          <a:bodyPr anchor="t" rtlCol="false" tIns="0" lIns="0" bIns="0" rIns="0">
            <a:spAutoFit/>
          </a:bodyPr>
          <a:lstStyle/>
          <a:p>
            <a:pPr>
              <a:lnSpc>
                <a:spcPts val="6999"/>
              </a:lnSpc>
            </a:pPr>
            <a:r>
              <a:rPr lang="en-US" sz="6999">
                <a:solidFill>
                  <a:srgbClr val="FFFFFF"/>
                </a:solidFill>
                <a:latin typeface="Poppins Bold"/>
              </a:rPr>
              <a:t>Project Roadmap</a:t>
            </a:r>
          </a:p>
        </p:txBody>
      </p:sp>
      <p:sp>
        <p:nvSpPr>
          <p:cNvPr name="TextBox 42" id="42"/>
          <p:cNvSpPr txBox="true"/>
          <p:nvPr/>
        </p:nvSpPr>
        <p:spPr>
          <a:xfrm rot="0">
            <a:off x="2606734" y="5299089"/>
            <a:ext cx="881950" cy="457200"/>
          </a:xfrm>
          <a:prstGeom prst="rect">
            <a:avLst/>
          </a:prstGeom>
        </p:spPr>
        <p:txBody>
          <a:bodyPr anchor="t" rtlCol="false" tIns="0" lIns="0" bIns="0" rIns="0">
            <a:spAutoFit/>
          </a:bodyPr>
          <a:lstStyle/>
          <a:p>
            <a:pPr algn="ctr">
              <a:lnSpc>
                <a:spcPts val="3300"/>
              </a:lnSpc>
            </a:pPr>
            <a:r>
              <a:rPr lang="en-US" sz="3000">
                <a:solidFill>
                  <a:srgbClr val="4E45FF"/>
                </a:solidFill>
                <a:latin typeface="Poppins Medium"/>
              </a:rPr>
              <a:t>01</a:t>
            </a:r>
          </a:p>
        </p:txBody>
      </p:sp>
      <p:sp>
        <p:nvSpPr>
          <p:cNvPr name="TextBox 43" id="43"/>
          <p:cNvSpPr txBox="true"/>
          <p:nvPr/>
        </p:nvSpPr>
        <p:spPr>
          <a:xfrm rot="0">
            <a:off x="10722034" y="5299089"/>
            <a:ext cx="881950" cy="457200"/>
          </a:xfrm>
          <a:prstGeom prst="rect">
            <a:avLst/>
          </a:prstGeom>
        </p:spPr>
        <p:txBody>
          <a:bodyPr anchor="t" rtlCol="false" tIns="0" lIns="0" bIns="0" rIns="0">
            <a:spAutoFit/>
          </a:bodyPr>
          <a:lstStyle/>
          <a:p>
            <a:pPr algn="ctr">
              <a:lnSpc>
                <a:spcPts val="3300"/>
              </a:lnSpc>
            </a:pPr>
            <a:r>
              <a:rPr lang="en-US" sz="3000">
                <a:solidFill>
                  <a:srgbClr val="4E45FF"/>
                </a:solidFill>
                <a:latin typeface="Poppins Medium"/>
              </a:rPr>
              <a:t>03</a:t>
            </a:r>
          </a:p>
        </p:txBody>
      </p:sp>
      <p:sp>
        <p:nvSpPr>
          <p:cNvPr name="TextBox 44" id="44"/>
          <p:cNvSpPr txBox="true"/>
          <p:nvPr/>
        </p:nvSpPr>
        <p:spPr>
          <a:xfrm rot="0">
            <a:off x="6684016" y="5299089"/>
            <a:ext cx="881950" cy="457200"/>
          </a:xfrm>
          <a:prstGeom prst="rect">
            <a:avLst/>
          </a:prstGeom>
        </p:spPr>
        <p:txBody>
          <a:bodyPr anchor="t" rtlCol="false" tIns="0" lIns="0" bIns="0" rIns="0">
            <a:spAutoFit/>
          </a:bodyPr>
          <a:lstStyle/>
          <a:p>
            <a:pPr algn="ctr">
              <a:lnSpc>
                <a:spcPts val="3300"/>
              </a:lnSpc>
            </a:pPr>
            <a:r>
              <a:rPr lang="en-US" sz="3000">
                <a:solidFill>
                  <a:srgbClr val="4E45FF"/>
                </a:solidFill>
                <a:latin typeface="Poppins Medium"/>
              </a:rPr>
              <a:t>02</a:t>
            </a:r>
          </a:p>
        </p:txBody>
      </p:sp>
      <p:sp>
        <p:nvSpPr>
          <p:cNvPr name="TextBox 45" id="45"/>
          <p:cNvSpPr txBox="true"/>
          <p:nvPr/>
        </p:nvSpPr>
        <p:spPr>
          <a:xfrm rot="0">
            <a:off x="14799316" y="5299089"/>
            <a:ext cx="881950" cy="457200"/>
          </a:xfrm>
          <a:prstGeom prst="rect">
            <a:avLst/>
          </a:prstGeom>
        </p:spPr>
        <p:txBody>
          <a:bodyPr anchor="t" rtlCol="false" tIns="0" lIns="0" bIns="0" rIns="0">
            <a:spAutoFit/>
          </a:bodyPr>
          <a:lstStyle/>
          <a:p>
            <a:pPr algn="ctr">
              <a:lnSpc>
                <a:spcPts val="3300"/>
              </a:lnSpc>
            </a:pPr>
            <a:r>
              <a:rPr lang="en-US" sz="3000">
                <a:solidFill>
                  <a:srgbClr val="4E45FF"/>
                </a:solidFill>
                <a:latin typeface="Poppins Medium"/>
              </a:rPr>
              <a:t>04</a:t>
            </a:r>
          </a:p>
        </p:txBody>
      </p:sp>
      <p:sp>
        <p:nvSpPr>
          <p:cNvPr name="TextBox 46" id="46"/>
          <p:cNvSpPr txBox="true"/>
          <p:nvPr/>
        </p:nvSpPr>
        <p:spPr>
          <a:xfrm rot="0">
            <a:off x="1548504" y="7052831"/>
            <a:ext cx="2998411" cy="798016"/>
          </a:xfrm>
          <a:prstGeom prst="rect">
            <a:avLst/>
          </a:prstGeom>
        </p:spPr>
        <p:txBody>
          <a:bodyPr anchor="t" rtlCol="false" tIns="0" lIns="0" bIns="0" rIns="0">
            <a:spAutoFit/>
          </a:bodyPr>
          <a:lstStyle/>
          <a:p>
            <a:pPr algn="ctr">
              <a:lnSpc>
                <a:spcPts val="3051"/>
              </a:lnSpc>
            </a:pPr>
            <a:r>
              <a:rPr lang="en-US" sz="2773">
                <a:solidFill>
                  <a:srgbClr val="FFFFFF"/>
                </a:solidFill>
                <a:latin typeface="Squada One"/>
              </a:rPr>
              <a:t>Yfinance - Data - SQL Collection/cleaning</a:t>
            </a:r>
          </a:p>
        </p:txBody>
      </p:sp>
      <p:sp>
        <p:nvSpPr>
          <p:cNvPr name="TextBox 47" id="47"/>
          <p:cNvSpPr txBox="true"/>
          <p:nvPr/>
        </p:nvSpPr>
        <p:spPr>
          <a:xfrm rot="0">
            <a:off x="9960528" y="7112976"/>
            <a:ext cx="2768970" cy="737870"/>
          </a:xfrm>
          <a:prstGeom prst="rect">
            <a:avLst/>
          </a:prstGeom>
        </p:spPr>
        <p:txBody>
          <a:bodyPr anchor="t" rtlCol="false" tIns="0" lIns="0" bIns="0" rIns="0">
            <a:spAutoFit/>
          </a:bodyPr>
          <a:lstStyle/>
          <a:p>
            <a:pPr algn="ctr">
              <a:lnSpc>
                <a:spcPts val="2860"/>
              </a:lnSpc>
            </a:pPr>
            <a:r>
              <a:rPr lang="en-US" sz="2600">
                <a:solidFill>
                  <a:srgbClr val="FFFFFF"/>
                </a:solidFill>
                <a:latin typeface="Squada One"/>
              </a:rPr>
              <a:t>Data connection -Flask</a:t>
            </a:r>
          </a:p>
        </p:txBody>
      </p:sp>
      <p:sp>
        <p:nvSpPr>
          <p:cNvPr name="TextBox 48" id="48"/>
          <p:cNvSpPr txBox="true"/>
          <p:nvPr/>
        </p:nvSpPr>
        <p:spPr>
          <a:xfrm rot="0">
            <a:off x="5740506" y="7112976"/>
            <a:ext cx="2768970" cy="737870"/>
          </a:xfrm>
          <a:prstGeom prst="rect">
            <a:avLst/>
          </a:prstGeom>
        </p:spPr>
        <p:txBody>
          <a:bodyPr anchor="t" rtlCol="false" tIns="0" lIns="0" bIns="0" rIns="0">
            <a:spAutoFit/>
          </a:bodyPr>
          <a:lstStyle/>
          <a:p>
            <a:pPr algn="ctr">
              <a:lnSpc>
                <a:spcPts val="2860"/>
              </a:lnSpc>
            </a:pPr>
            <a:r>
              <a:rPr lang="en-US" sz="2600">
                <a:solidFill>
                  <a:srgbClr val="FFFFFF"/>
                </a:solidFill>
                <a:latin typeface="Squada One"/>
              </a:rPr>
              <a:t>Data storage- AWS (Cloud storage)</a:t>
            </a:r>
          </a:p>
        </p:txBody>
      </p:sp>
      <p:sp>
        <p:nvSpPr>
          <p:cNvPr name="TextBox 49" id="49"/>
          <p:cNvSpPr txBox="true"/>
          <p:nvPr/>
        </p:nvSpPr>
        <p:spPr>
          <a:xfrm rot="0">
            <a:off x="13855806" y="7112976"/>
            <a:ext cx="2768970" cy="737870"/>
          </a:xfrm>
          <a:prstGeom prst="rect">
            <a:avLst/>
          </a:prstGeom>
        </p:spPr>
        <p:txBody>
          <a:bodyPr anchor="t" rtlCol="false" tIns="0" lIns="0" bIns="0" rIns="0">
            <a:spAutoFit/>
          </a:bodyPr>
          <a:lstStyle/>
          <a:p>
            <a:pPr algn="ctr">
              <a:lnSpc>
                <a:spcPts val="2860"/>
              </a:lnSpc>
            </a:pPr>
            <a:r>
              <a:rPr lang="en-US" sz="2600">
                <a:solidFill>
                  <a:srgbClr val="FFFFFF"/>
                </a:solidFill>
                <a:latin typeface="Squada One"/>
              </a:rPr>
              <a:t>Data Visualization-  JSON/HTML</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0222" r="0" b="-30222"/>
            </a:stretch>
          </a:blipFill>
        </p:spPr>
      </p:sp>
      <p:grpSp>
        <p:nvGrpSpPr>
          <p:cNvPr name="Group 3" id="3"/>
          <p:cNvGrpSpPr/>
          <p:nvPr/>
        </p:nvGrpSpPr>
        <p:grpSpPr>
          <a:xfrm rot="0">
            <a:off x="-1047489" y="890025"/>
            <a:ext cx="18040367" cy="8756816"/>
            <a:chOff x="0" y="0"/>
            <a:chExt cx="87907901" cy="42670601"/>
          </a:xfrm>
        </p:grpSpPr>
        <p:sp>
          <p:nvSpPr>
            <p:cNvPr name="Freeform 4" id="4"/>
            <p:cNvSpPr/>
            <p:nvPr/>
          </p:nvSpPr>
          <p:spPr>
            <a:xfrm flipH="false" flipV="false" rot="0">
              <a:off x="0" y="0"/>
              <a:ext cx="87907899" cy="42670602"/>
            </a:xfrm>
            <a:custGeom>
              <a:avLst/>
              <a:gdLst/>
              <a:ahLst/>
              <a:cxnLst/>
              <a:rect r="r" b="b" t="t" l="l"/>
              <a:pathLst>
                <a:path h="42670602" w="87907899">
                  <a:moveTo>
                    <a:pt x="0" y="0"/>
                  </a:moveTo>
                  <a:lnTo>
                    <a:pt x="87907899" y="0"/>
                  </a:lnTo>
                  <a:lnTo>
                    <a:pt x="87907899" y="42670602"/>
                  </a:lnTo>
                  <a:lnTo>
                    <a:pt x="0" y="42670602"/>
                  </a:lnTo>
                  <a:close/>
                </a:path>
              </a:pathLst>
            </a:custGeom>
            <a:solidFill>
              <a:srgbClr val="000000"/>
            </a:solidFill>
          </p:spPr>
        </p:sp>
      </p:grpSp>
      <p:sp>
        <p:nvSpPr>
          <p:cNvPr name="Freeform 5" id="5"/>
          <p:cNvSpPr/>
          <p:nvPr/>
        </p:nvSpPr>
        <p:spPr>
          <a:xfrm flipH="false" flipV="false" rot="0">
            <a:off x="14634528" y="6850161"/>
            <a:ext cx="1546375" cy="1787717"/>
          </a:xfrm>
          <a:custGeom>
            <a:avLst/>
            <a:gdLst/>
            <a:ahLst/>
            <a:cxnLst/>
            <a:rect r="r" b="b" t="t" l="l"/>
            <a:pathLst>
              <a:path h="1787717" w="1546375">
                <a:moveTo>
                  <a:pt x="0" y="0"/>
                </a:moveTo>
                <a:lnTo>
                  <a:pt x="1546375" y="0"/>
                </a:lnTo>
                <a:lnTo>
                  <a:pt x="1546375" y="1787716"/>
                </a:lnTo>
                <a:lnTo>
                  <a:pt x="0" y="17877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9730570" y="1621551"/>
            <a:ext cx="6450333" cy="7293764"/>
          </a:xfrm>
          <a:custGeom>
            <a:avLst/>
            <a:gdLst/>
            <a:ahLst/>
            <a:cxnLst/>
            <a:rect r="r" b="b" t="t" l="l"/>
            <a:pathLst>
              <a:path h="7293764" w="6450333">
                <a:moveTo>
                  <a:pt x="0" y="0"/>
                </a:moveTo>
                <a:lnTo>
                  <a:pt x="6450333" y="0"/>
                </a:lnTo>
                <a:lnTo>
                  <a:pt x="6450333" y="7293764"/>
                </a:lnTo>
                <a:lnTo>
                  <a:pt x="0" y="7293764"/>
                </a:lnTo>
                <a:lnTo>
                  <a:pt x="0" y="0"/>
                </a:lnTo>
                <a:close/>
              </a:path>
            </a:pathLst>
          </a:custGeom>
          <a:blipFill>
            <a:blip r:embed="rId5"/>
            <a:stretch>
              <a:fillRect l="0" t="0" r="0" b="0"/>
            </a:stretch>
          </a:blipFill>
        </p:spPr>
      </p:sp>
      <p:sp>
        <p:nvSpPr>
          <p:cNvPr name="TextBox 7" id="7"/>
          <p:cNvSpPr txBox="true"/>
          <p:nvPr/>
        </p:nvSpPr>
        <p:spPr>
          <a:xfrm rot="0">
            <a:off x="159577" y="1125154"/>
            <a:ext cx="7704623" cy="1580638"/>
          </a:xfrm>
          <a:prstGeom prst="rect">
            <a:avLst/>
          </a:prstGeom>
        </p:spPr>
        <p:txBody>
          <a:bodyPr anchor="t" rtlCol="false" tIns="0" lIns="0" bIns="0" rIns="0">
            <a:spAutoFit/>
          </a:bodyPr>
          <a:lstStyle/>
          <a:p>
            <a:pPr>
              <a:lnSpc>
                <a:spcPts val="5830"/>
              </a:lnSpc>
            </a:pPr>
            <a:r>
              <a:rPr lang="en-US" sz="4164" spc="-41">
                <a:solidFill>
                  <a:srgbClr val="6CE5E8"/>
                </a:solidFill>
                <a:latin typeface="Roboto Bold"/>
              </a:rPr>
              <a:t>DATA COLLECTION</a:t>
            </a:r>
          </a:p>
          <a:p>
            <a:pPr>
              <a:lnSpc>
                <a:spcPts val="6859"/>
              </a:lnSpc>
            </a:pPr>
          </a:p>
        </p:txBody>
      </p:sp>
      <p:sp>
        <p:nvSpPr>
          <p:cNvPr name="TextBox 8" id="8"/>
          <p:cNvSpPr txBox="true"/>
          <p:nvPr/>
        </p:nvSpPr>
        <p:spPr>
          <a:xfrm rot="0">
            <a:off x="159577" y="7318863"/>
            <a:ext cx="12350925" cy="1847850"/>
          </a:xfrm>
          <a:prstGeom prst="rect">
            <a:avLst/>
          </a:prstGeom>
        </p:spPr>
        <p:txBody>
          <a:bodyPr anchor="t" rtlCol="false" tIns="0" lIns="0" bIns="0" rIns="0">
            <a:spAutoFit/>
          </a:bodyPr>
          <a:lstStyle/>
          <a:p>
            <a:pPr>
              <a:lnSpc>
                <a:spcPts val="3749"/>
              </a:lnSpc>
            </a:pPr>
            <a:r>
              <a:rPr lang="en-US" sz="2499">
                <a:solidFill>
                  <a:srgbClr val="FFFFFF"/>
                </a:solidFill>
                <a:latin typeface="Roboto"/>
              </a:rPr>
              <a:t>Once the data was processed, we converted</a:t>
            </a:r>
          </a:p>
          <a:p>
            <a:pPr>
              <a:lnSpc>
                <a:spcPts val="3749"/>
              </a:lnSpc>
            </a:pPr>
            <a:r>
              <a:rPr lang="en-US" sz="2499">
                <a:solidFill>
                  <a:srgbClr val="FFFFFF"/>
                </a:solidFill>
                <a:latin typeface="Roboto"/>
              </a:rPr>
              <a:t> it into CSV files and stored it on our local </a:t>
            </a:r>
          </a:p>
          <a:p>
            <a:pPr>
              <a:lnSpc>
                <a:spcPts val="3749"/>
              </a:lnSpc>
            </a:pPr>
            <a:r>
              <a:rPr lang="en-US" sz="2499">
                <a:solidFill>
                  <a:srgbClr val="FFFFFF"/>
                </a:solidFill>
                <a:latin typeface="Roboto"/>
              </a:rPr>
              <a:t>computers for easy access and further </a:t>
            </a:r>
          </a:p>
          <a:p>
            <a:pPr>
              <a:lnSpc>
                <a:spcPts val="3749"/>
              </a:lnSpc>
            </a:pPr>
            <a:r>
              <a:rPr lang="en-US" sz="2499">
                <a:solidFill>
                  <a:srgbClr val="FFFFFF"/>
                </a:solidFill>
                <a:latin typeface="Roboto"/>
              </a:rPr>
              <a:t>analysis.</a:t>
            </a:r>
          </a:p>
        </p:txBody>
      </p:sp>
      <p:sp>
        <p:nvSpPr>
          <p:cNvPr name="TextBox 9" id="9"/>
          <p:cNvSpPr txBox="true"/>
          <p:nvPr/>
        </p:nvSpPr>
        <p:spPr>
          <a:xfrm rot="0">
            <a:off x="-1037964" y="3519418"/>
            <a:ext cx="6753746" cy="697784"/>
          </a:xfrm>
          <a:prstGeom prst="rect">
            <a:avLst/>
          </a:prstGeom>
        </p:spPr>
        <p:txBody>
          <a:bodyPr anchor="t" rtlCol="false" tIns="0" lIns="0" bIns="0" rIns="0">
            <a:spAutoFit/>
          </a:bodyPr>
          <a:lstStyle/>
          <a:p>
            <a:pPr algn="ctr" marL="869219" indent="-434610" lvl="1">
              <a:lnSpc>
                <a:spcPts val="5636"/>
              </a:lnSpc>
              <a:buFont typeface="Arial"/>
              <a:buChar char="•"/>
            </a:pPr>
            <a:r>
              <a:rPr lang="en-US" sz="4026" spc="-40">
                <a:solidFill>
                  <a:srgbClr val="6CE5E8"/>
                </a:solidFill>
                <a:latin typeface="Roboto Bold"/>
              </a:rPr>
              <a:t>DATA MANIPULATION</a:t>
            </a:r>
          </a:p>
        </p:txBody>
      </p:sp>
      <p:sp>
        <p:nvSpPr>
          <p:cNvPr name="TextBox 10" id="10"/>
          <p:cNvSpPr txBox="true"/>
          <p:nvPr/>
        </p:nvSpPr>
        <p:spPr>
          <a:xfrm rot="0">
            <a:off x="159577" y="1791391"/>
            <a:ext cx="14240632" cy="1381125"/>
          </a:xfrm>
          <a:prstGeom prst="rect">
            <a:avLst/>
          </a:prstGeom>
        </p:spPr>
        <p:txBody>
          <a:bodyPr anchor="t" rtlCol="false" tIns="0" lIns="0" bIns="0" rIns="0">
            <a:spAutoFit/>
          </a:bodyPr>
          <a:lstStyle/>
          <a:p>
            <a:pPr>
              <a:lnSpc>
                <a:spcPts val="3749"/>
              </a:lnSpc>
            </a:pPr>
            <a:r>
              <a:rPr lang="en-US" sz="2499">
                <a:solidFill>
                  <a:srgbClr val="FFFFFF"/>
                </a:solidFill>
                <a:latin typeface="Roboto"/>
              </a:rPr>
              <a:t>Our project focuses on leveraging the  yfinance library to fetch </a:t>
            </a:r>
          </a:p>
          <a:p>
            <a:pPr>
              <a:lnSpc>
                <a:spcPts val="3749"/>
              </a:lnSpc>
            </a:pPr>
            <a:r>
              <a:rPr lang="en-US" sz="2499">
                <a:solidFill>
                  <a:srgbClr val="FFFFFF"/>
                </a:solidFill>
                <a:latin typeface="Roboto"/>
              </a:rPr>
              <a:t>the most up-to-date market data directly from</a:t>
            </a:r>
          </a:p>
          <a:p>
            <a:pPr>
              <a:lnSpc>
                <a:spcPts val="3749"/>
              </a:lnSpc>
            </a:pPr>
            <a:r>
              <a:rPr lang="en-US" sz="2499">
                <a:solidFill>
                  <a:srgbClr val="FFFFFF"/>
                </a:solidFill>
                <a:latin typeface="Roboto"/>
              </a:rPr>
              <a:t> Yahoo for crytocurrencies.</a:t>
            </a:r>
          </a:p>
        </p:txBody>
      </p:sp>
      <p:sp>
        <p:nvSpPr>
          <p:cNvPr name="TextBox 11" id="11"/>
          <p:cNvSpPr txBox="true"/>
          <p:nvPr/>
        </p:nvSpPr>
        <p:spPr>
          <a:xfrm rot="0">
            <a:off x="-2944744" y="6691300"/>
            <a:ext cx="9279784" cy="703764"/>
          </a:xfrm>
          <a:prstGeom prst="rect">
            <a:avLst/>
          </a:prstGeom>
        </p:spPr>
        <p:txBody>
          <a:bodyPr anchor="t" rtlCol="false" tIns="0" lIns="0" bIns="0" rIns="0">
            <a:spAutoFit/>
          </a:bodyPr>
          <a:lstStyle/>
          <a:p>
            <a:pPr algn="ctr" marL="891238" indent="-445619" lvl="1">
              <a:lnSpc>
                <a:spcPts val="5779"/>
              </a:lnSpc>
              <a:buAutoNum type="arabicPeriod" startAt="1"/>
            </a:pPr>
            <a:r>
              <a:rPr lang="en-US" sz="4128" spc="-41">
                <a:solidFill>
                  <a:srgbClr val="6CE5E8"/>
                </a:solidFill>
                <a:latin typeface="Roboto Bold"/>
              </a:rPr>
              <a:t>DATA STORAGE</a:t>
            </a:r>
          </a:p>
        </p:txBody>
      </p:sp>
      <p:sp>
        <p:nvSpPr>
          <p:cNvPr name="TextBox 12" id="12"/>
          <p:cNvSpPr txBox="true"/>
          <p:nvPr/>
        </p:nvSpPr>
        <p:spPr>
          <a:xfrm rot="0">
            <a:off x="159577" y="4205275"/>
            <a:ext cx="14476672" cy="1847850"/>
          </a:xfrm>
          <a:prstGeom prst="rect">
            <a:avLst/>
          </a:prstGeom>
        </p:spPr>
        <p:txBody>
          <a:bodyPr anchor="t" rtlCol="false" tIns="0" lIns="0" bIns="0" rIns="0">
            <a:spAutoFit/>
          </a:bodyPr>
          <a:lstStyle/>
          <a:p>
            <a:pPr>
              <a:lnSpc>
                <a:spcPts val="3749"/>
              </a:lnSpc>
            </a:pPr>
            <a:r>
              <a:rPr lang="en-US" sz="2499">
                <a:solidFill>
                  <a:srgbClr val="FFFFFF"/>
                </a:solidFill>
                <a:latin typeface="Roboto"/>
              </a:rPr>
              <a:t>Using Python and datetime library, we </a:t>
            </a:r>
          </a:p>
          <a:p>
            <a:pPr>
              <a:lnSpc>
                <a:spcPts val="3749"/>
              </a:lnSpc>
            </a:pPr>
            <a:r>
              <a:rPr lang="en-US" sz="2499">
                <a:solidFill>
                  <a:srgbClr val="FFFFFF"/>
                </a:solidFill>
                <a:latin typeface="Roboto"/>
              </a:rPr>
              <a:t>retrieved the data by using tickers and </a:t>
            </a:r>
          </a:p>
          <a:p>
            <a:pPr>
              <a:lnSpc>
                <a:spcPts val="3749"/>
              </a:lnSpc>
            </a:pPr>
            <a:r>
              <a:rPr lang="en-US" sz="2499">
                <a:solidFill>
                  <a:srgbClr val="FFFFFF"/>
                </a:solidFill>
                <a:latin typeface="Roboto"/>
              </a:rPr>
              <a:t>manipulated it to ensure accuracy and </a:t>
            </a:r>
          </a:p>
          <a:p>
            <a:pPr>
              <a:lnSpc>
                <a:spcPts val="3749"/>
              </a:lnSpc>
            </a:pPr>
            <a:r>
              <a:rPr lang="en-US" sz="2499">
                <a:solidFill>
                  <a:srgbClr val="FFFFFF"/>
                </a:solidFill>
                <a:latin typeface="Roboto"/>
              </a:rPr>
              <a:t>relevance for our visualization.</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72528" y="452988"/>
            <a:ext cx="8588615" cy="4942032"/>
          </a:xfrm>
          <a:custGeom>
            <a:avLst/>
            <a:gdLst/>
            <a:ahLst/>
            <a:cxnLst/>
            <a:rect r="r" b="b" t="t" l="l"/>
            <a:pathLst>
              <a:path h="4942032" w="8588615">
                <a:moveTo>
                  <a:pt x="0" y="0"/>
                </a:moveTo>
                <a:lnTo>
                  <a:pt x="8588615" y="0"/>
                </a:lnTo>
                <a:lnTo>
                  <a:pt x="8588615" y="4942032"/>
                </a:lnTo>
                <a:lnTo>
                  <a:pt x="0" y="4942032"/>
                </a:lnTo>
                <a:lnTo>
                  <a:pt x="0" y="0"/>
                </a:lnTo>
                <a:close/>
              </a:path>
            </a:pathLst>
          </a:custGeom>
          <a:blipFill>
            <a:blip r:embed="rId2"/>
            <a:stretch>
              <a:fillRect l="0" t="0" r="0" b="0"/>
            </a:stretch>
          </a:blipFill>
        </p:spPr>
      </p:sp>
      <p:sp>
        <p:nvSpPr>
          <p:cNvPr name="Freeform 3" id="3"/>
          <p:cNvSpPr/>
          <p:nvPr/>
        </p:nvSpPr>
        <p:spPr>
          <a:xfrm flipH="false" flipV="false" rot="0">
            <a:off x="9144000" y="4224456"/>
            <a:ext cx="8731996" cy="5650329"/>
          </a:xfrm>
          <a:custGeom>
            <a:avLst/>
            <a:gdLst/>
            <a:ahLst/>
            <a:cxnLst/>
            <a:rect r="r" b="b" t="t" l="l"/>
            <a:pathLst>
              <a:path h="5650329" w="8731996">
                <a:moveTo>
                  <a:pt x="0" y="0"/>
                </a:moveTo>
                <a:lnTo>
                  <a:pt x="8731996" y="0"/>
                </a:lnTo>
                <a:lnTo>
                  <a:pt x="8731996" y="5650329"/>
                </a:lnTo>
                <a:lnTo>
                  <a:pt x="0" y="5650329"/>
                </a:lnTo>
                <a:lnTo>
                  <a:pt x="0" y="0"/>
                </a:lnTo>
                <a:close/>
              </a:path>
            </a:pathLst>
          </a:custGeom>
          <a:blipFill>
            <a:blip r:embed="rId3"/>
            <a:stretch>
              <a:fillRect l="0" t="0" r="0" b="0"/>
            </a:stretch>
          </a:blipFill>
        </p:spPr>
      </p:sp>
      <p:sp>
        <p:nvSpPr>
          <p:cNvPr name="Freeform 4" id="4"/>
          <p:cNvSpPr/>
          <p:nvPr/>
        </p:nvSpPr>
        <p:spPr>
          <a:xfrm flipH="false" flipV="false" rot="0">
            <a:off x="-1187802" y="6215896"/>
            <a:ext cx="8523227" cy="5682151"/>
          </a:xfrm>
          <a:custGeom>
            <a:avLst/>
            <a:gdLst/>
            <a:ahLst/>
            <a:cxnLst/>
            <a:rect r="r" b="b" t="t" l="l"/>
            <a:pathLst>
              <a:path h="5682151" w="8523227">
                <a:moveTo>
                  <a:pt x="0" y="0"/>
                </a:moveTo>
                <a:lnTo>
                  <a:pt x="8523227" y="0"/>
                </a:lnTo>
                <a:lnTo>
                  <a:pt x="8523227" y="5682151"/>
                </a:lnTo>
                <a:lnTo>
                  <a:pt x="0" y="5682151"/>
                </a:lnTo>
                <a:lnTo>
                  <a:pt x="0" y="0"/>
                </a:lnTo>
                <a:close/>
              </a:path>
            </a:pathLst>
          </a:custGeom>
          <a:blipFill>
            <a:blip r:embed="rId4"/>
            <a:stretch>
              <a:fillRect l="0" t="0" r="0" b="0"/>
            </a:stretch>
          </a:blipFill>
        </p:spPr>
      </p:sp>
      <p:sp>
        <p:nvSpPr>
          <p:cNvPr name="TextBox 5" id="5"/>
          <p:cNvSpPr txBox="true"/>
          <p:nvPr/>
        </p:nvSpPr>
        <p:spPr>
          <a:xfrm rot="0">
            <a:off x="10502028" y="1227509"/>
            <a:ext cx="4840168" cy="683599"/>
          </a:xfrm>
          <a:prstGeom prst="rect">
            <a:avLst/>
          </a:prstGeom>
        </p:spPr>
        <p:txBody>
          <a:bodyPr anchor="t" rtlCol="false" tIns="0" lIns="0" bIns="0" rIns="0">
            <a:spAutoFit/>
          </a:bodyPr>
          <a:lstStyle/>
          <a:p>
            <a:pPr algn="ctr">
              <a:lnSpc>
                <a:spcPts val="5595"/>
              </a:lnSpc>
            </a:pPr>
            <a:r>
              <a:rPr lang="en-US" sz="3997" spc="-39">
                <a:solidFill>
                  <a:srgbClr val="6CE5E8"/>
                </a:solidFill>
                <a:latin typeface="Roboto Bold"/>
              </a:rPr>
              <a:t>DATABASE DESIGN</a:t>
            </a:r>
          </a:p>
        </p:txBody>
      </p:sp>
      <p:sp>
        <p:nvSpPr>
          <p:cNvPr name="TextBox 6" id="6"/>
          <p:cNvSpPr txBox="true"/>
          <p:nvPr/>
        </p:nvSpPr>
        <p:spPr>
          <a:xfrm rot="0">
            <a:off x="8996905" y="2215197"/>
            <a:ext cx="11084584" cy="1068619"/>
          </a:xfrm>
          <a:prstGeom prst="rect">
            <a:avLst/>
          </a:prstGeom>
        </p:spPr>
        <p:txBody>
          <a:bodyPr anchor="t" rtlCol="false" tIns="0" lIns="0" bIns="0" rIns="0">
            <a:spAutoFit/>
          </a:bodyPr>
          <a:lstStyle/>
          <a:p>
            <a:pPr>
              <a:lnSpc>
                <a:spcPts val="2879"/>
              </a:lnSpc>
            </a:pPr>
            <a:r>
              <a:rPr lang="en-US" sz="1919">
                <a:solidFill>
                  <a:srgbClr val="FFFFFF"/>
                </a:solidFill>
                <a:latin typeface="Roboto"/>
              </a:rPr>
              <a:t>Before uploading the data, we designed a proper database schema in pgAdmin, </a:t>
            </a:r>
          </a:p>
          <a:p>
            <a:pPr>
              <a:lnSpc>
                <a:spcPts val="2879"/>
              </a:lnSpc>
            </a:pPr>
            <a:r>
              <a:rPr lang="en-US" sz="1919">
                <a:solidFill>
                  <a:srgbClr val="FFFFFF"/>
                </a:solidFill>
                <a:latin typeface="Roboto"/>
              </a:rPr>
              <a:t>ensuring it aligned with our data model and requirements. This involved defining </a:t>
            </a:r>
          </a:p>
          <a:p>
            <a:pPr>
              <a:lnSpc>
                <a:spcPts val="2879"/>
              </a:lnSpc>
            </a:pPr>
            <a:r>
              <a:rPr lang="en-US" sz="1919">
                <a:solidFill>
                  <a:srgbClr val="FFFFFF"/>
                </a:solidFill>
                <a:latin typeface="Roboto"/>
              </a:rPr>
              <a:t>tables, columns, and indexes to optimize data retrieval and management.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0222" r="0" b="-30222"/>
            </a:stretch>
          </a:blipFill>
        </p:spPr>
      </p:sp>
      <p:grpSp>
        <p:nvGrpSpPr>
          <p:cNvPr name="Group 3" id="3"/>
          <p:cNvGrpSpPr/>
          <p:nvPr/>
        </p:nvGrpSpPr>
        <p:grpSpPr>
          <a:xfrm rot="0">
            <a:off x="1311461" y="1485900"/>
            <a:ext cx="15451527" cy="7657158"/>
            <a:chOff x="0" y="0"/>
            <a:chExt cx="87907901" cy="43563634"/>
          </a:xfrm>
        </p:grpSpPr>
        <p:sp>
          <p:nvSpPr>
            <p:cNvPr name="Freeform 4" id="4"/>
            <p:cNvSpPr/>
            <p:nvPr/>
          </p:nvSpPr>
          <p:spPr>
            <a:xfrm flipH="false" flipV="false" rot="0">
              <a:off x="0" y="0"/>
              <a:ext cx="87907899" cy="43563635"/>
            </a:xfrm>
            <a:custGeom>
              <a:avLst/>
              <a:gdLst/>
              <a:ahLst/>
              <a:cxnLst/>
              <a:rect r="r" b="b" t="t" l="l"/>
              <a:pathLst>
                <a:path h="43563635" w="87907899">
                  <a:moveTo>
                    <a:pt x="0" y="0"/>
                  </a:moveTo>
                  <a:lnTo>
                    <a:pt x="87907899" y="0"/>
                  </a:lnTo>
                  <a:lnTo>
                    <a:pt x="87907899" y="43563635"/>
                  </a:lnTo>
                  <a:lnTo>
                    <a:pt x="0" y="43563635"/>
                  </a:lnTo>
                  <a:close/>
                </a:path>
              </a:pathLst>
            </a:custGeom>
            <a:solidFill>
              <a:srgbClr val="000000"/>
            </a:solidFill>
          </p:spPr>
        </p:sp>
      </p:grpSp>
      <p:sp>
        <p:nvSpPr>
          <p:cNvPr name="Freeform 5" id="5"/>
          <p:cNvSpPr/>
          <p:nvPr/>
        </p:nvSpPr>
        <p:spPr>
          <a:xfrm flipH="false" flipV="false" rot="0">
            <a:off x="14302636" y="9880881"/>
            <a:ext cx="4475468" cy="425169"/>
          </a:xfrm>
          <a:custGeom>
            <a:avLst/>
            <a:gdLst/>
            <a:ahLst/>
            <a:cxnLst/>
            <a:rect r="r" b="b" t="t" l="l"/>
            <a:pathLst>
              <a:path h="425169" w="4475468">
                <a:moveTo>
                  <a:pt x="0" y="0"/>
                </a:moveTo>
                <a:lnTo>
                  <a:pt x="4475468" y="0"/>
                </a:lnTo>
                <a:lnTo>
                  <a:pt x="4475468" y="425169"/>
                </a:lnTo>
                <a:lnTo>
                  <a:pt x="0" y="42516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4694126" y="7185711"/>
            <a:ext cx="1635310" cy="1635310"/>
          </a:xfrm>
          <a:custGeom>
            <a:avLst/>
            <a:gdLst/>
            <a:ahLst/>
            <a:cxnLst/>
            <a:rect r="r" b="b" t="t" l="l"/>
            <a:pathLst>
              <a:path h="1635310" w="1635310">
                <a:moveTo>
                  <a:pt x="0" y="0"/>
                </a:moveTo>
                <a:lnTo>
                  <a:pt x="1635310" y="0"/>
                </a:lnTo>
                <a:lnTo>
                  <a:pt x="1635310" y="1635310"/>
                </a:lnTo>
                <a:lnTo>
                  <a:pt x="0" y="163531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1514872" y="2185191"/>
            <a:ext cx="4620055" cy="655977"/>
          </a:xfrm>
          <a:prstGeom prst="rect">
            <a:avLst/>
          </a:prstGeom>
        </p:spPr>
        <p:txBody>
          <a:bodyPr anchor="t" rtlCol="false" tIns="0" lIns="0" bIns="0" rIns="0">
            <a:spAutoFit/>
          </a:bodyPr>
          <a:lstStyle/>
          <a:p>
            <a:pPr algn="ctr">
              <a:lnSpc>
                <a:spcPts val="5341"/>
              </a:lnSpc>
            </a:pPr>
            <a:r>
              <a:rPr lang="en-US" sz="3815" spc="-38">
                <a:solidFill>
                  <a:srgbClr val="6CE5E8"/>
                </a:solidFill>
                <a:latin typeface="Roboto Bold"/>
              </a:rPr>
              <a:t> AWS INTEGRATION</a:t>
            </a:r>
          </a:p>
        </p:txBody>
      </p:sp>
      <p:sp>
        <p:nvSpPr>
          <p:cNvPr name="TextBox 8" id="8"/>
          <p:cNvSpPr txBox="true"/>
          <p:nvPr/>
        </p:nvSpPr>
        <p:spPr>
          <a:xfrm rot="0">
            <a:off x="1320986" y="5238279"/>
            <a:ext cx="4714822" cy="667869"/>
          </a:xfrm>
          <a:prstGeom prst="rect">
            <a:avLst/>
          </a:prstGeom>
        </p:spPr>
        <p:txBody>
          <a:bodyPr anchor="t" rtlCol="false" tIns="0" lIns="0" bIns="0" rIns="0">
            <a:spAutoFit/>
          </a:bodyPr>
          <a:lstStyle/>
          <a:p>
            <a:pPr algn="ctr">
              <a:lnSpc>
                <a:spcPts val="5450"/>
              </a:lnSpc>
            </a:pPr>
            <a:r>
              <a:rPr lang="en-US" sz="3893" spc="-38">
                <a:solidFill>
                  <a:srgbClr val="6CE5E8"/>
                </a:solidFill>
                <a:latin typeface="Roboto Bold"/>
              </a:rPr>
              <a:t>VISUALIZATION</a:t>
            </a:r>
          </a:p>
        </p:txBody>
      </p:sp>
      <p:sp>
        <p:nvSpPr>
          <p:cNvPr name="TextBox 9" id="9"/>
          <p:cNvSpPr txBox="true"/>
          <p:nvPr/>
        </p:nvSpPr>
        <p:spPr>
          <a:xfrm rot="0">
            <a:off x="1745292" y="2996468"/>
            <a:ext cx="14244170" cy="1391919"/>
          </a:xfrm>
          <a:prstGeom prst="rect">
            <a:avLst/>
          </a:prstGeom>
        </p:spPr>
        <p:txBody>
          <a:bodyPr anchor="t" rtlCol="false" tIns="0" lIns="0" bIns="0" rIns="0">
            <a:spAutoFit/>
          </a:bodyPr>
          <a:lstStyle/>
          <a:p>
            <a:pPr>
              <a:lnSpc>
                <a:spcPts val="3700"/>
              </a:lnSpc>
            </a:pPr>
            <a:r>
              <a:rPr lang="en-US" sz="2466">
                <a:solidFill>
                  <a:srgbClr val="FFFFFF"/>
                </a:solidFill>
                <a:latin typeface="Roboto"/>
              </a:rPr>
              <a:t>To facilitate collaboration and data sharing with other project stakeholders, we housed the data in AWS (Amazon Web Services). </a:t>
            </a:r>
          </a:p>
          <a:p>
            <a:pPr>
              <a:lnSpc>
                <a:spcPts val="3700"/>
              </a:lnSpc>
            </a:pPr>
          </a:p>
        </p:txBody>
      </p:sp>
      <p:sp>
        <p:nvSpPr>
          <p:cNvPr name="TextBox 10" id="10"/>
          <p:cNvSpPr txBox="true"/>
          <p:nvPr/>
        </p:nvSpPr>
        <p:spPr>
          <a:xfrm rot="0">
            <a:off x="1870767" y="6068073"/>
            <a:ext cx="12557344" cy="914400"/>
          </a:xfrm>
          <a:prstGeom prst="rect">
            <a:avLst/>
          </a:prstGeom>
        </p:spPr>
        <p:txBody>
          <a:bodyPr anchor="t" rtlCol="false" tIns="0" lIns="0" bIns="0" rIns="0">
            <a:spAutoFit/>
          </a:bodyPr>
          <a:lstStyle/>
          <a:p>
            <a:pPr>
              <a:lnSpc>
                <a:spcPts val="3749"/>
              </a:lnSpc>
            </a:pPr>
            <a:r>
              <a:rPr lang="en-US" sz="2499">
                <a:solidFill>
                  <a:srgbClr val="FFFFFF"/>
                </a:solidFill>
                <a:latin typeface="Roboto"/>
              </a:rPr>
              <a:t>We used plotly to visualize the data in insightful and interactive ways, providing stakeholders with valuable insights and facilitating informed decision-making.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DAGC091HvaE</dc:identifier>
  <dcterms:modified xsi:type="dcterms:W3CDTF">2011-08-01T06:04:30Z</dcterms:modified>
  <cp:revision>1</cp:revision>
  <dc:title>20</dc:title>
</cp:coreProperties>
</file>